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94" r:id="rId3"/>
    <p:sldId id="395" r:id="rId4"/>
    <p:sldId id="396" r:id="rId5"/>
    <p:sldId id="397" r:id="rId6"/>
    <p:sldId id="398" r:id="rId7"/>
    <p:sldId id="399" r:id="rId8"/>
    <p:sldId id="400" r:id="rId9"/>
    <p:sldId id="393" r:id="rId10"/>
    <p:sldId id="401" r:id="rId11"/>
    <p:sldId id="402" r:id="rId12"/>
    <p:sldId id="403" r:id="rId13"/>
    <p:sldId id="258" r:id="rId14"/>
    <p:sldId id="362" r:id="rId15"/>
    <p:sldId id="404" r:id="rId16"/>
    <p:sldId id="364" r:id="rId17"/>
    <p:sldId id="261" r:id="rId18"/>
    <p:sldId id="259" r:id="rId19"/>
    <p:sldId id="406" r:id="rId20"/>
    <p:sldId id="367" r:id="rId21"/>
    <p:sldId id="405" r:id="rId22"/>
    <p:sldId id="260" r:id="rId23"/>
    <p:sldId id="370" r:id="rId24"/>
    <p:sldId id="376" r:id="rId25"/>
    <p:sldId id="407" r:id="rId26"/>
    <p:sldId id="377" r:id="rId27"/>
    <p:sldId id="408" r:id="rId28"/>
    <p:sldId id="262" r:id="rId29"/>
    <p:sldId id="378" r:id="rId30"/>
    <p:sldId id="379" r:id="rId31"/>
    <p:sldId id="409" r:id="rId32"/>
    <p:sldId id="410" r:id="rId33"/>
    <p:sldId id="286" r:id="rId34"/>
    <p:sldId id="383" r:id="rId35"/>
    <p:sldId id="263" r:id="rId36"/>
    <p:sldId id="384" r:id="rId37"/>
    <p:sldId id="264" r:id="rId38"/>
    <p:sldId id="287" r:id="rId39"/>
    <p:sldId id="411" r:id="rId40"/>
    <p:sldId id="265" r:id="rId41"/>
    <p:sldId id="288" r:id="rId42"/>
    <p:sldId id="289" r:id="rId43"/>
    <p:sldId id="412" r:id="rId44"/>
    <p:sldId id="413" r:id="rId45"/>
    <p:sldId id="268" r:id="rId46"/>
    <p:sldId id="385" r:id="rId47"/>
    <p:sldId id="270" r:id="rId48"/>
    <p:sldId id="387" r:id="rId49"/>
    <p:sldId id="271" r:id="rId50"/>
    <p:sldId id="291" r:id="rId51"/>
    <p:sldId id="272" r:id="rId52"/>
    <p:sldId id="293" r:id="rId53"/>
    <p:sldId id="273" r:id="rId54"/>
    <p:sldId id="295" r:id="rId55"/>
    <p:sldId id="414" r:id="rId56"/>
    <p:sldId id="415" r:id="rId57"/>
    <p:sldId id="279" r:id="rId58"/>
    <p:sldId id="296" r:id="rId59"/>
    <p:sldId id="297" r:id="rId60"/>
    <p:sldId id="299" r:id="rId61"/>
    <p:sldId id="301" r:id="rId62"/>
    <p:sldId id="303" r:id="rId63"/>
    <p:sldId id="416" r:id="rId64"/>
    <p:sldId id="304" r:id="rId65"/>
    <p:sldId id="417" r:id="rId66"/>
    <p:sldId id="305" r:id="rId67"/>
    <p:sldId id="418" r:id="rId68"/>
    <p:sldId id="421" r:id="rId69"/>
    <p:sldId id="423" r:id="rId70"/>
    <p:sldId id="424" r:id="rId71"/>
    <p:sldId id="425" r:id="rId72"/>
    <p:sldId id="419" r:id="rId73"/>
    <p:sldId id="308" r:id="rId74"/>
    <p:sldId id="306" r:id="rId75"/>
    <p:sldId id="307" r:id="rId76"/>
    <p:sldId id="277" r:id="rId77"/>
    <p:sldId id="309" r:id="rId78"/>
    <p:sldId id="310" r:id="rId79"/>
    <p:sldId id="336" r:id="rId80"/>
    <p:sldId id="337" r:id="rId81"/>
    <p:sldId id="338" r:id="rId82"/>
    <p:sldId id="339" r:id="rId83"/>
    <p:sldId id="340" r:id="rId84"/>
    <p:sldId id="341" r:id="rId85"/>
    <p:sldId id="342" r:id="rId86"/>
    <p:sldId id="343" r:id="rId87"/>
    <p:sldId id="344"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15" r:id="rId104"/>
    <p:sldId id="318" r:id="rId105"/>
    <p:sldId id="321" r:id="rId106"/>
    <p:sldId id="319" r:id="rId107"/>
    <p:sldId id="426" r:id="rId10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sorterViewPr>
    <p:cViewPr>
      <p:scale>
        <a:sx n="100" d="100"/>
        <a:sy n="100" d="100"/>
      </p:scale>
      <p:origin x="0" y="-310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BEBECB-E51B-4447-BCD7-39B52AA9576B}"/>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CE53D861-CBDF-4E17-8480-1A06C937B1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73B3226-303D-4C30-983C-2D0CE0A5F17C}"/>
              </a:ext>
            </a:extLst>
          </p:cNvPr>
          <p:cNvSpPr>
            <a:spLocks noGrp="1"/>
          </p:cNvSpPr>
          <p:nvPr>
            <p:ph type="dt" sz="half" idx="10"/>
          </p:nvPr>
        </p:nvSpPr>
        <p:spPr/>
        <p:txBody>
          <a:bodyPr/>
          <a:lstStyle/>
          <a:p>
            <a:fld id="{8677DE78-1918-4F44-B03C-3613BAF66793}" type="datetimeFigureOut">
              <a:rPr lang="pt-BR" smtClean="0"/>
              <a:t>10/04/2020</a:t>
            </a:fld>
            <a:endParaRPr lang="pt-BR"/>
          </a:p>
        </p:txBody>
      </p:sp>
      <p:sp>
        <p:nvSpPr>
          <p:cNvPr id="5" name="Espaço Reservado para Rodapé 4">
            <a:extLst>
              <a:ext uri="{FF2B5EF4-FFF2-40B4-BE49-F238E27FC236}">
                <a16:creationId xmlns:a16="http://schemas.microsoft.com/office/drawing/2014/main" id="{F41CD593-8397-4EE1-831E-1D75C9E435A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D75045D-2989-4EAB-B3FD-4208309C9F48}"/>
              </a:ext>
            </a:extLst>
          </p:cNvPr>
          <p:cNvSpPr>
            <a:spLocks noGrp="1"/>
          </p:cNvSpPr>
          <p:nvPr>
            <p:ph type="sldNum" sz="quarter" idx="12"/>
          </p:nvPr>
        </p:nvSpPr>
        <p:spPr/>
        <p:txBody>
          <a:bodyPr/>
          <a:lstStyle/>
          <a:p>
            <a:fld id="{9D02F0DF-CE7F-4DD1-99E8-AB5AF7E62E91}" type="slidenum">
              <a:rPr lang="pt-BR" smtClean="0"/>
              <a:t>‹nº›</a:t>
            </a:fld>
            <a:endParaRPr lang="pt-BR"/>
          </a:p>
        </p:txBody>
      </p:sp>
    </p:spTree>
    <p:extLst>
      <p:ext uri="{BB962C8B-B14F-4D97-AF65-F5344CB8AC3E}">
        <p14:creationId xmlns:p14="http://schemas.microsoft.com/office/powerpoint/2010/main" val="192203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9150C1-9F97-45F3-BD62-F8C66C6ECA6B}"/>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933E547-7073-4445-A091-CDE802B83E0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93F0564-39AF-4006-961C-8796B1353655}"/>
              </a:ext>
            </a:extLst>
          </p:cNvPr>
          <p:cNvSpPr>
            <a:spLocks noGrp="1"/>
          </p:cNvSpPr>
          <p:nvPr>
            <p:ph type="dt" sz="half" idx="10"/>
          </p:nvPr>
        </p:nvSpPr>
        <p:spPr/>
        <p:txBody>
          <a:bodyPr/>
          <a:lstStyle/>
          <a:p>
            <a:fld id="{8677DE78-1918-4F44-B03C-3613BAF66793}" type="datetimeFigureOut">
              <a:rPr lang="pt-BR" smtClean="0"/>
              <a:t>10/04/2020</a:t>
            </a:fld>
            <a:endParaRPr lang="pt-BR"/>
          </a:p>
        </p:txBody>
      </p:sp>
      <p:sp>
        <p:nvSpPr>
          <p:cNvPr id="5" name="Espaço Reservado para Rodapé 4">
            <a:extLst>
              <a:ext uri="{FF2B5EF4-FFF2-40B4-BE49-F238E27FC236}">
                <a16:creationId xmlns:a16="http://schemas.microsoft.com/office/drawing/2014/main" id="{3F9ACF71-89E8-4612-BBFD-385542DA5C7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3650A24-22B4-462B-897D-E40B7D8D5C9C}"/>
              </a:ext>
            </a:extLst>
          </p:cNvPr>
          <p:cNvSpPr>
            <a:spLocks noGrp="1"/>
          </p:cNvSpPr>
          <p:nvPr>
            <p:ph type="sldNum" sz="quarter" idx="12"/>
          </p:nvPr>
        </p:nvSpPr>
        <p:spPr/>
        <p:txBody>
          <a:bodyPr/>
          <a:lstStyle/>
          <a:p>
            <a:fld id="{9D02F0DF-CE7F-4DD1-99E8-AB5AF7E62E91}" type="slidenum">
              <a:rPr lang="pt-BR" smtClean="0"/>
              <a:t>‹nº›</a:t>
            </a:fld>
            <a:endParaRPr lang="pt-BR"/>
          </a:p>
        </p:txBody>
      </p:sp>
    </p:spTree>
    <p:extLst>
      <p:ext uri="{BB962C8B-B14F-4D97-AF65-F5344CB8AC3E}">
        <p14:creationId xmlns:p14="http://schemas.microsoft.com/office/powerpoint/2010/main" val="2331452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6CA5A82-F6DF-4351-99D4-D4D4246EA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D82713AB-1741-4940-A852-6D36E86F82C0}"/>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AD679A7-0598-41D8-88F9-378352DD0525}"/>
              </a:ext>
            </a:extLst>
          </p:cNvPr>
          <p:cNvSpPr>
            <a:spLocks noGrp="1"/>
          </p:cNvSpPr>
          <p:nvPr>
            <p:ph type="dt" sz="half" idx="10"/>
          </p:nvPr>
        </p:nvSpPr>
        <p:spPr/>
        <p:txBody>
          <a:bodyPr/>
          <a:lstStyle/>
          <a:p>
            <a:fld id="{8677DE78-1918-4F44-B03C-3613BAF66793}" type="datetimeFigureOut">
              <a:rPr lang="pt-BR" smtClean="0"/>
              <a:t>10/04/2020</a:t>
            </a:fld>
            <a:endParaRPr lang="pt-BR"/>
          </a:p>
        </p:txBody>
      </p:sp>
      <p:sp>
        <p:nvSpPr>
          <p:cNvPr id="5" name="Espaço Reservado para Rodapé 4">
            <a:extLst>
              <a:ext uri="{FF2B5EF4-FFF2-40B4-BE49-F238E27FC236}">
                <a16:creationId xmlns:a16="http://schemas.microsoft.com/office/drawing/2014/main" id="{D2D7307F-7BA9-4C35-929A-79AD18CFF62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048B1BC-A8B5-4987-8D9D-C7666B71B028}"/>
              </a:ext>
            </a:extLst>
          </p:cNvPr>
          <p:cNvSpPr>
            <a:spLocks noGrp="1"/>
          </p:cNvSpPr>
          <p:nvPr>
            <p:ph type="sldNum" sz="quarter" idx="12"/>
          </p:nvPr>
        </p:nvSpPr>
        <p:spPr/>
        <p:txBody>
          <a:bodyPr/>
          <a:lstStyle/>
          <a:p>
            <a:fld id="{9D02F0DF-CE7F-4DD1-99E8-AB5AF7E62E91}" type="slidenum">
              <a:rPr lang="pt-BR" smtClean="0"/>
              <a:t>‹nº›</a:t>
            </a:fld>
            <a:endParaRPr lang="pt-BR"/>
          </a:p>
        </p:txBody>
      </p:sp>
    </p:spTree>
    <p:extLst>
      <p:ext uri="{BB962C8B-B14F-4D97-AF65-F5344CB8AC3E}">
        <p14:creationId xmlns:p14="http://schemas.microsoft.com/office/powerpoint/2010/main" val="3770690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C8861D-F9AA-41C6-90A1-AE65A2B11519}"/>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EEBF77D-0AB8-41D8-B79C-FF249B5465EA}"/>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D7B4D77-4439-42DF-B300-341F55E04FEC}"/>
              </a:ext>
            </a:extLst>
          </p:cNvPr>
          <p:cNvSpPr>
            <a:spLocks noGrp="1"/>
          </p:cNvSpPr>
          <p:nvPr>
            <p:ph type="dt" sz="half" idx="10"/>
          </p:nvPr>
        </p:nvSpPr>
        <p:spPr/>
        <p:txBody>
          <a:bodyPr/>
          <a:lstStyle/>
          <a:p>
            <a:fld id="{8677DE78-1918-4F44-B03C-3613BAF66793}" type="datetimeFigureOut">
              <a:rPr lang="pt-BR" smtClean="0"/>
              <a:t>10/04/2020</a:t>
            </a:fld>
            <a:endParaRPr lang="pt-BR"/>
          </a:p>
        </p:txBody>
      </p:sp>
      <p:sp>
        <p:nvSpPr>
          <p:cNvPr id="5" name="Espaço Reservado para Rodapé 4">
            <a:extLst>
              <a:ext uri="{FF2B5EF4-FFF2-40B4-BE49-F238E27FC236}">
                <a16:creationId xmlns:a16="http://schemas.microsoft.com/office/drawing/2014/main" id="{A92C7ADC-4AD4-4E57-864D-E1CE1385F12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E5D17B4-C05C-4C72-A98A-8113601035DF}"/>
              </a:ext>
            </a:extLst>
          </p:cNvPr>
          <p:cNvSpPr>
            <a:spLocks noGrp="1"/>
          </p:cNvSpPr>
          <p:nvPr>
            <p:ph type="sldNum" sz="quarter" idx="12"/>
          </p:nvPr>
        </p:nvSpPr>
        <p:spPr/>
        <p:txBody>
          <a:bodyPr/>
          <a:lstStyle/>
          <a:p>
            <a:fld id="{9D02F0DF-CE7F-4DD1-99E8-AB5AF7E62E91}" type="slidenum">
              <a:rPr lang="pt-BR" smtClean="0"/>
              <a:t>‹nº›</a:t>
            </a:fld>
            <a:endParaRPr lang="pt-BR"/>
          </a:p>
        </p:txBody>
      </p:sp>
    </p:spTree>
    <p:extLst>
      <p:ext uri="{BB962C8B-B14F-4D97-AF65-F5344CB8AC3E}">
        <p14:creationId xmlns:p14="http://schemas.microsoft.com/office/powerpoint/2010/main" val="990634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72BD6C-0B99-42C8-A53F-32CC461BBC17}"/>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A15AF8F6-6876-428D-8108-A261A39E8E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B85FBDC2-5C9E-44EC-9BE9-D1BD6967EF54}"/>
              </a:ext>
            </a:extLst>
          </p:cNvPr>
          <p:cNvSpPr>
            <a:spLocks noGrp="1"/>
          </p:cNvSpPr>
          <p:nvPr>
            <p:ph type="dt" sz="half" idx="10"/>
          </p:nvPr>
        </p:nvSpPr>
        <p:spPr/>
        <p:txBody>
          <a:bodyPr/>
          <a:lstStyle/>
          <a:p>
            <a:fld id="{8677DE78-1918-4F44-B03C-3613BAF66793}" type="datetimeFigureOut">
              <a:rPr lang="pt-BR" smtClean="0"/>
              <a:t>10/04/2020</a:t>
            </a:fld>
            <a:endParaRPr lang="pt-BR"/>
          </a:p>
        </p:txBody>
      </p:sp>
      <p:sp>
        <p:nvSpPr>
          <p:cNvPr id="5" name="Espaço Reservado para Rodapé 4">
            <a:extLst>
              <a:ext uri="{FF2B5EF4-FFF2-40B4-BE49-F238E27FC236}">
                <a16:creationId xmlns:a16="http://schemas.microsoft.com/office/drawing/2014/main" id="{2E93C77B-9047-4B32-8921-08845E6C4FE4}"/>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16B7342-CCAF-4923-87D7-0F248F7FEB8B}"/>
              </a:ext>
            </a:extLst>
          </p:cNvPr>
          <p:cNvSpPr>
            <a:spLocks noGrp="1"/>
          </p:cNvSpPr>
          <p:nvPr>
            <p:ph type="sldNum" sz="quarter" idx="12"/>
          </p:nvPr>
        </p:nvSpPr>
        <p:spPr/>
        <p:txBody>
          <a:bodyPr/>
          <a:lstStyle/>
          <a:p>
            <a:fld id="{9D02F0DF-CE7F-4DD1-99E8-AB5AF7E62E91}" type="slidenum">
              <a:rPr lang="pt-BR" smtClean="0"/>
              <a:t>‹nº›</a:t>
            </a:fld>
            <a:endParaRPr lang="pt-BR"/>
          </a:p>
        </p:txBody>
      </p:sp>
    </p:spTree>
    <p:extLst>
      <p:ext uri="{BB962C8B-B14F-4D97-AF65-F5344CB8AC3E}">
        <p14:creationId xmlns:p14="http://schemas.microsoft.com/office/powerpoint/2010/main" val="3711787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36C59E-4903-44D9-95E1-2C61ECCB7D2A}"/>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3C7772F-C446-4CFB-8F22-E072791FF72F}"/>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B18C3AC-F400-4651-AB03-F6775ED4DCC0}"/>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639C7DA0-A8E0-4F6D-8902-A900B91F5317}"/>
              </a:ext>
            </a:extLst>
          </p:cNvPr>
          <p:cNvSpPr>
            <a:spLocks noGrp="1"/>
          </p:cNvSpPr>
          <p:nvPr>
            <p:ph type="dt" sz="half" idx="10"/>
          </p:nvPr>
        </p:nvSpPr>
        <p:spPr/>
        <p:txBody>
          <a:bodyPr/>
          <a:lstStyle/>
          <a:p>
            <a:fld id="{8677DE78-1918-4F44-B03C-3613BAF66793}" type="datetimeFigureOut">
              <a:rPr lang="pt-BR" smtClean="0"/>
              <a:t>10/04/2020</a:t>
            </a:fld>
            <a:endParaRPr lang="pt-BR"/>
          </a:p>
        </p:txBody>
      </p:sp>
      <p:sp>
        <p:nvSpPr>
          <p:cNvPr id="6" name="Espaço Reservado para Rodapé 5">
            <a:extLst>
              <a:ext uri="{FF2B5EF4-FFF2-40B4-BE49-F238E27FC236}">
                <a16:creationId xmlns:a16="http://schemas.microsoft.com/office/drawing/2014/main" id="{0FAE9EAA-570E-4332-B8D2-6C39BFC38185}"/>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A807B1F-342A-4B28-87C6-F514E0CB140B}"/>
              </a:ext>
            </a:extLst>
          </p:cNvPr>
          <p:cNvSpPr>
            <a:spLocks noGrp="1"/>
          </p:cNvSpPr>
          <p:nvPr>
            <p:ph type="sldNum" sz="quarter" idx="12"/>
          </p:nvPr>
        </p:nvSpPr>
        <p:spPr/>
        <p:txBody>
          <a:bodyPr/>
          <a:lstStyle/>
          <a:p>
            <a:fld id="{9D02F0DF-CE7F-4DD1-99E8-AB5AF7E62E91}" type="slidenum">
              <a:rPr lang="pt-BR" smtClean="0"/>
              <a:t>‹nº›</a:t>
            </a:fld>
            <a:endParaRPr lang="pt-BR"/>
          </a:p>
        </p:txBody>
      </p:sp>
    </p:spTree>
    <p:extLst>
      <p:ext uri="{BB962C8B-B14F-4D97-AF65-F5344CB8AC3E}">
        <p14:creationId xmlns:p14="http://schemas.microsoft.com/office/powerpoint/2010/main" val="399303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DF56BE-C715-4889-987F-B2BE7D88AD64}"/>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5CDFBC8F-CD7D-4DAC-A374-1AE7E474B7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BF47E031-560D-4F49-944B-690C3BC8BD1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65D41696-0E26-48D6-AD0B-3DB8CC7BA7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9B872132-AF8F-4CEB-8707-A58F67442320}"/>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F919EA9-0BD3-4A01-8B68-A722102A1165}"/>
              </a:ext>
            </a:extLst>
          </p:cNvPr>
          <p:cNvSpPr>
            <a:spLocks noGrp="1"/>
          </p:cNvSpPr>
          <p:nvPr>
            <p:ph type="dt" sz="half" idx="10"/>
          </p:nvPr>
        </p:nvSpPr>
        <p:spPr/>
        <p:txBody>
          <a:bodyPr/>
          <a:lstStyle/>
          <a:p>
            <a:fld id="{8677DE78-1918-4F44-B03C-3613BAF66793}" type="datetimeFigureOut">
              <a:rPr lang="pt-BR" smtClean="0"/>
              <a:t>10/04/2020</a:t>
            </a:fld>
            <a:endParaRPr lang="pt-BR"/>
          </a:p>
        </p:txBody>
      </p:sp>
      <p:sp>
        <p:nvSpPr>
          <p:cNvPr id="8" name="Espaço Reservado para Rodapé 7">
            <a:extLst>
              <a:ext uri="{FF2B5EF4-FFF2-40B4-BE49-F238E27FC236}">
                <a16:creationId xmlns:a16="http://schemas.microsoft.com/office/drawing/2014/main" id="{CE510002-7C9D-457F-94CE-66D43C253829}"/>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020DA670-3971-4B87-9FCC-F6CED24E43BA}"/>
              </a:ext>
            </a:extLst>
          </p:cNvPr>
          <p:cNvSpPr>
            <a:spLocks noGrp="1"/>
          </p:cNvSpPr>
          <p:nvPr>
            <p:ph type="sldNum" sz="quarter" idx="12"/>
          </p:nvPr>
        </p:nvSpPr>
        <p:spPr/>
        <p:txBody>
          <a:bodyPr/>
          <a:lstStyle/>
          <a:p>
            <a:fld id="{9D02F0DF-CE7F-4DD1-99E8-AB5AF7E62E91}" type="slidenum">
              <a:rPr lang="pt-BR" smtClean="0"/>
              <a:t>‹nº›</a:t>
            </a:fld>
            <a:endParaRPr lang="pt-BR"/>
          </a:p>
        </p:txBody>
      </p:sp>
    </p:spTree>
    <p:extLst>
      <p:ext uri="{BB962C8B-B14F-4D97-AF65-F5344CB8AC3E}">
        <p14:creationId xmlns:p14="http://schemas.microsoft.com/office/powerpoint/2010/main" val="4079437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6B83AC-011D-4C44-B9FD-12DA5C157D84}"/>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015CDF2-6491-4E2C-AFF4-5E6E6789D08C}"/>
              </a:ext>
            </a:extLst>
          </p:cNvPr>
          <p:cNvSpPr>
            <a:spLocks noGrp="1"/>
          </p:cNvSpPr>
          <p:nvPr>
            <p:ph type="dt" sz="half" idx="10"/>
          </p:nvPr>
        </p:nvSpPr>
        <p:spPr/>
        <p:txBody>
          <a:bodyPr/>
          <a:lstStyle/>
          <a:p>
            <a:fld id="{8677DE78-1918-4F44-B03C-3613BAF66793}" type="datetimeFigureOut">
              <a:rPr lang="pt-BR" smtClean="0"/>
              <a:t>10/04/2020</a:t>
            </a:fld>
            <a:endParaRPr lang="pt-BR"/>
          </a:p>
        </p:txBody>
      </p:sp>
      <p:sp>
        <p:nvSpPr>
          <p:cNvPr id="4" name="Espaço Reservado para Rodapé 3">
            <a:extLst>
              <a:ext uri="{FF2B5EF4-FFF2-40B4-BE49-F238E27FC236}">
                <a16:creationId xmlns:a16="http://schemas.microsoft.com/office/drawing/2014/main" id="{76F22929-197D-4A3F-A84E-B6CDAF8A5F57}"/>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E9673DE6-F77C-4EE9-9BFC-958C63873B4D}"/>
              </a:ext>
            </a:extLst>
          </p:cNvPr>
          <p:cNvSpPr>
            <a:spLocks noGrp="1"/>
          </p:cNvSpPr>
          <p:nvPr>
            <p:ph type="sldNum" sz="quarter" idx="12"/>
          </p:nvPr>
        </p:nvSpPr>
        <p:spPr/>
        <p:txBody>
          <a:bodyPr/>
          <a:lstStyle/>
          <a:p>
            <a:fld id="{9D02F0DF-CE7F-4DD1-99E8-AB5AF7E62E91}" type="slidenum">
              <a:rPr lang="pt-BR" smtClean="0"/>
              <a:t>‹nº›</a:t>
            </a:fld>
            <a:endParaRPr lang="pt-BR"/>
          </a:p>
        </p:txBody>
      </p:sp>
    </p:spTree>
    <p:extLst>
      <p:ext uri="{BB962C8B-B14F-4D97-AF65-F5344CB8AC3E}">
        <p14:creationId xmlns:p14="http://schemas.microsoft.com/office/powerpoint/2010/main" val="744161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653C7074-0AB5-4D69-A93F-642070FC903E}"/>
              </a:ext>
            </a:extLst>
          </p:cNvPr>
          <p:cNvSpPr>
            <a:spLocks noGrp="1"/>
          </p:cNvSpPr>
          <p:nvPr>
            <p:ph type="dt" sz="half" idx="10"/>
          </p:nvPr>
        </p:nvSpPr>
        <p:spPr/>
        <p:txBody>
          <a:bodyPr/>
          <a:lstStyle/>
          <a:p>
            <a:fld id="{8677DE78-1918-4F44-B03C-3613BAF66793}" type="datetimeFigureOut">
              <a:rPr lang="pt-BR" smtClean="0"/>
              <a:t>10/04/2020</a:t>
            </a:fld>
            <a:endParaRPr lang="pt-BR"/>
          </a:p>
        </p:txBody>
      </p:sp>
      <p:sp>
        <p:nvSpPr>
          <p:cNvPr id="3" name="Espaço Reservado para Rodapé 2">
            <a:extLst>
              <a:ext uri="{FF2B5EF4-FFF2-40B4-BE49-F238E27FC236}">
                <a16:creationId xmlns:a16="http://schemas.microsoft.com/office/drawing/2014/main" id="{B14BC6CF-FEE1-4224-9562-2841C9D3F567}"/>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0C1108AC-89A3-4A26-9698-A918C42C776D}"/>
              </a:ext>
            </a:extLst>
          </p:cNvPr>
          <p:cNvSpPr>
            <a:spLocks noGrp="1"/>
          </p:cNvSpPr>
          <p:nvPr>
            <p:ph type="sldNum" sz="quarter" idx="12"/>
          </p:nvPr>
        </p:nvSpPr>
        <p:spPr/>
        <p:txBody>
          <a:bodyPr/>
          <a:lstStyle/>
          <a:p>
            <a:fld id="{9D02F0DF-CE7F-4DD1-99E8-AB5AF7E62E91}" type="slidenum">
              <a:rPr lang="pt-BR" smtClean="0"/>
              <a:t>‹nº›</a:t>
            </a:fld>
            <a:endParaRPr lang="pt-BR"/>
          </a:p>
        </p:txBody>
      </p:sp>
    </p:spTree>
    <p:extLst>
      <p:ext uri="{BB962C8B-B14F-4D97-AF65-F5344CB8AC3E}">
        <p14:creationId xmlns:p14="http://schemas.microsoft.com/office/powerpoint/2010/main" val="3172662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8ADD54-4F3D-412B-9B28-4B87658E4BD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76EC752-2484-4A8E-B600-3E2400F344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C658284-5D75-46BB-BBEE-22A8E6E387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4A84D0E-13BD-4871-AF9E-364AFA280FDE}"/>
              </a:ext>
            </a:extLst>
          </p:cNvPr>
          <p:cNvSpPr>
            <a:spLocks noGrp="1"/>
          </p:cNvSpPr>
          <p:nvPr>
            <p:ph type="dt" sz="half" idx="10"/>
          </p:nvPr>
        </p:nvSpPr>
        <p:spPr/>
        <p:txBody>
          <a:bodyPr/>
          <a:lstStyle/>
          <a:p>
            <a:fld id="{8677DE78-1918-4F44-B03C-3613BAF66793}" type="datetimeFigureOut">
              <a:rPr lang="pt-BR" smtClean="0"/>
              <a:t>10/04/2020</a:t>
            </a:fld>
            <a:endParaRPr lang="pt-BR"/>
          </a:p>
        </p:txBody>
      </p:sp>
      <p:sp>
        <p:nvSpPr>
          <p:cNvPr id="6" name="Espaço Reservado para Rodapé 5">
            <a:extLst>
              <a:ext uri="{FF2B5EF4-FFF2-40B4-BE49-F238E27FC236}">
                <a16:creationId xmlns:a16="http://schemas.microsoft.com/office/drawing/2014/main" id="{C3D5C7A3-8203-4E30-8CD7-5E53C5F8743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E53679D-4F2B-45C6-BBB5-1536DC8F37F1}"/>
              </a:ext>
            </a:extLst>
          </p:cNvPr>
          <p:cNvSpPr>
            <a:spLocks noGrp="1"/>
          </p:cNvSpPr>
          <p:nvPr>
            <p:ph type="sldNum" sz="quarter" idx="12"/>
          </p:nvPr>
        </p:nvSpPr>
        <p:spPr/>
        <p:txBody>
          <a:bodyPr/>
          <a:lstStyle/>
          <a:p>
            <a:fld id="{9D02F0DF-CE7F-4DD1-99E8-AB5AF7E62E91}" type="slidenum">
              <a:rPr lang="pt-BR" smtClean="0"/>
              <a:t>‹nº›</a:t>
            </a:fld>
            <a:endParaRPr lang="pt-BR"/>
          </a:p>
        </p:txBody>
      </p:sp>
    </p:spTree>
    <p:extLst>
      <p:ext uri="{BB962C8B-B14F-4D97-AF65-F5344CB8AC3E}">
        <p14:creationId xmlns:p14="http://schemas.microsoft.com/office/powerpoint/2010/main" val="4084323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B5ABF0-472F-4D6C-9F55-74709A625B5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9FFF680B-A413-49BE-A3C2-D28658ED44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EAEF9F78-9969-4F54-A2B8-CE59AD4D20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5ABD0D5-D20A-49B9-82B7-E2E63C1DDBF5}"/>
              </a:ext>
            </a:extLst>
          </p:cNvPr>
          <p:cNvSpPr>
            <a:spLocks noGrp="1"/>
          </p:cNvSpPr>
          <p:nvPr>
            <p:ph type="dt" sz="half" idx="10"/>
          </p:nvPr>
        </p:nvSpPr>
        <p:spPr/>
        <p:txBody>
          <a:bodyPr/>
          <a:lstStyle/>
          <a:p>
            <a:fld id="{8677DE78-1918-4F44-B03C-3613BAF66793}" type="datetimeFigureOut">
              <a:rPr lang="pt-BR" smtClean="0"/>
              <a:t>10/04/2020</a:t>
            </a:fld>
            <a:endParaRPr lang="pt-BR"/>
          </a:p>
        </p:txBody>
      </p:sp>
      <p:sp>
        <p:nvSpPr>
          <p:cNvPr id="6" name="Espaço Reservado para Rodapé 5">
            <a:extLst>
              <a:ext uri="{FF2B5EF4-FFF2-40B4-BE49-F238E27FC236}">
                <a16:creationId xmlns:a16="http://schemas.microsoft.com/office/drawing/2014/main" id="{A5D8F245-09E7-499B-9BEE-8F19D428E40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43D248B-1777-4BF2-B810-0E0514608AB9}"/>
              </a:ext>
            </a:extLst>
          </p:cNvPr>
          <p:cNvSpPr>
            <a:spLocks noGrp="1"/>
          </p:cNvSpPr>
          <p:nvPr>
            <p:ph type="sldNum" sz="quarter" idx="12"/>
          </p:nvPr>
        </p:nvSpPr>
        <p:spPr/>
        <p:txBody>
          <a:bodyPr/>
          <a:lstStyle/>
          <a:p>
            <a:fld id="{9D02F0DF-CE7F-4DD1-99E8-AB5AF7E62E91}" type="slidenum">
              <a:rPr lang="pt-BR" smtClean="0"/>
              <a:t>‹nº›</a:t>
            </a:fld>
            <a:endParaRPr lang="pt-BR"/>
          </a:p>
        </p:txBody>
      </p:sp>
    </p:spTree>
    <p:extLst>
      <p:ext uri="{BB962C8B-B14F-4D97-AF65-F5344CB8AC3E}">
        <p14:creationId xmlns:p14="http://schemas.microsoft.com/office/powerpoint/2010/main" val="779475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0DA376DD-C413-42C3-A6C0-976EAB9F8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AABA6BE0-EF5D-46C7-B440-2E0FD9A06A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B0FF007-7064-4F09-BBD5-49168591E7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77DE78-1918-4F44-B03C-3613BAF66793}" type="datetimeFigureOut">
              <a:rPr lang="pt-BR" smtClean="0"/>
              <a:t>10/04/2020</a:t>
            </a:fld>
            <a:endParaRPr lang="pt-BR"/>
          </a:p>
        </p:txBody>
      </p:sp>
      <p:sp>
        <p:nvSpPr>
          <p:cNvPr id="5" name="Espaço Reservado para Rodapé 4">
            <a:extLst>
              <a:ext uri="{FF2B5EF4-FFF2-40B4-BE49-F238E27FC236}">
                <a16:creationId xmlns:a16="http://schemas.microsoft.com/office/drawing/2014/main" id="{64A6AD80-A254-4635-941E-E242FDCA0A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A0C745E2-D244-45FE-804F-FE0F5EB6CC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02F0DF-CE7F-4DD1-99E8-AB5AF7E62E91}" type="slidenum">
              <a:rPr lang="pt-BR" smtClean="0"/>
              <a:t>‹nº›</a:t>
            </a:fld>
            <a:endParaRPr lang="pt-BR"/>
          </a:p>
        </p:txBody>
      </p:sp>
    </p:spTree>
    <p:extLst>
      <p:ext uri="{BB962C8B-B14F-4D97-AF65-F5344CB8AC3E}">
        <p14:creationId xmlns:p14="http://schemas.microsoft.com/office/powerpoint/2010/main" val="2489922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
            <a:extLst>
              <a:ext uri="{FF2B5EF4-FFF2-40B4-BE49-F238E27FC236}">
                <a16:creationId xmlns:a16="http://schemas.microsoft.com/office/drawing/2014/main" id="{D130A076-4892-4B40-BB8F-80ED5E7B1EE2}"/>
              </a:ext>
            </a:extLst>
          </p:cNvPr>
          <p:cNvPicPr/>
          <p:nvPr/>
        </p:nvPicPr>
        <p:blipFill>
          <a:blip r:embed="rId2"/>
          <a:stretch>
            <a:fillRect/>
          </a:stretch>
        </p:blipFill>
        <p:spPr bwMode="auto">
          <a:xfrm>
            <a:off x="4146127" y="643467"/>
            <a:ext cx="3899745" cy="5571065"/>
          </a:xfrm>
          <a:prstGeom prst="rect">
            <a:avLst/>
          </a:prstGeom>
          <a:noFill/>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3A2AE4EC-860E-439A-ACFE-6B3BE546E99E}"/>
              </a:ext>
            </a:extLst>
          </p:cNvPr>
          <p:cNvSpPr>
            <a:spLocks noChangeArrowheads="1"/>
          </p:cNvSpPr>
          <p:nvPr/>
        </p:nvSpPr>
        <p:spPr bwMode="auto">
          <a:xfrm>
            <a:off x="-1" y="2153159"/>
            <a:ext cx="414612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chemeClr val="tx1"/>
                </a:solidFill>
                <a:effectLst/>
                <a:ea typeface="Arial" panose="020B0604020202020204" pitchFamily="34" charset="0"/>
              </a:rPr>
              <a:t>Águas Profundas</a:t>
            </a:r>
            <a:endParaRPr kumimoji="0" lang="pt-BR" altLang="pt-BR" sz="2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pt-BR" altLang="pt-BR" sz="2800" b="0" i="0" u="none" strike="noStrike" cap="none" normalizeH="0" baseline="0" dirty="0">
              <a:ln>
                <a:noFill/>
              </a:ln>
              <a:solidFill>
                <a:schemeClr val="tx1"/>
              </a:solidFill>
              <a:effectLst/>
            </a:endParaRPr>
          </a:p>
        </p:txBody>
      </p:sp>
      <p:sp>
        <p:nvSpPr>
          <p:cNvPr id="6" name="Rectangle 3">
            <a:extLst>
              <a:ext uri="{FF2B5EF4-FFF2-40B4-BE49-F238E27FC236}">
                <a16:creationId xmlns:a16="http://schemas.microsoft.com/office/drawing/2014/main" id="{6371380D-C791-471B-92A2-3C9AAC438BFA}"/>
              </a:ext>
            </a:extLst>
          </p:cNvPr>
          <p:cNvSpPr>
            <a:spLocks noChangeArrowheads="1"/>
          </p:cNvSpPr>
          <p:nvPr/>
        </p:nvSpPr>
        <p:spPr bwMode="auto">
          <a:xfrm>
            <a:off x="343655" y="3720991"/>
            <a:ext cx="3458817" cy="169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sz="2400" b="0" i="0" u="none" strike="noStrike" cap="none" normalizeH="0" baseline="0" dirty="0">
                <a:ln>
                  <a:noFill/>
                </a:ln>
                <a:solidFill>
                  <a:srgbClr val="004198"/>
                </a:solidFill>
                <a:effectLst/>
                <a:ea typeface="Arial" panose="020B0604020202020204" pitchFamily="34" charset="0"/>
              </a:rPr>
              <a:t>O </a:t>
            </a:r>
            <a:r>
              <a:rPr lang="pt-BR" altLang="pt-BR" sz="2400" dirty="0">
                <a:solidFill>
                  <a:srgbClr val="004198"/>
                </a:solidFill>
                <a:ea typeface="Arial" panose="020B0604020202020204" pitchFamily="34" charset="0"/>
              </a:rPr>
              <a:t>D</a:t>
            </a:r>
            <a:r>
              <a:rPr kumimoji="0" lang="pt-BR" altLang="pt-BR" sz="2400" b="0" i="0" u="none" strike="noStrike" cap="none" normalizeH="0" baseline="0" dirty="0">
                <a:ln>
                  <a:noFill/>
                </a:ln>
                <a:solidFill>
                  <a:srgbClr val="004198"/>
                </a:solidFill>
                <a:effectLst/>
                <a:ea typeface="Arial" panose="020B0604020202020204" pitchFamily="34" charset="0"/>
              </a:rPr>
              <a:t>esastre de Petróleo </a:t>
            </a:r>
          </a:p>
          <a:p>
            <a:pPr marL="0" marR="0" lvl="0" indent="0" algn="l" defTabSz="914400" rtl="0" eaLnBrk="0" fontAlgn="base" latinLnBrk="0" hangingPunct="0">
              <a:lnSpc>
                <a:spcPct val="150000"/>
              </a:lnSpc>
              <a:spcBef>
                <a:spcPct val="0"/>
              </a:spcBef>
              <a:spcAft>
                <a:spcPct val="0"/>
              </a:spcAft>
              <a:buClrTx/>
              <a:buSzTx/>
              <a:buFontTx/>
              <a:buNone/>
              <a:tabLst/>
            </a:pPr>
            <a:r>
              <a:rPr lang="pt-BR" altLang="pt-BR" sz="2400" dirty="0">
                <a:solidFill>
                  <a:srgbClr val="004198"/>
                </a:solidFill>
                <a:ea typeface="Arial" panose="020B0604020202020204" pitchFamily="34" charset="0"/>
              </a:rPr>
              <a:t>n</a:t>
            </a:r>
            <a:r>
              <a:rPr kumimoji="0" lang="pt-BR" altLang="pt-BR" sz="2400" b="0" i="0" u="none" strike="noStrike" cap="none" normalizeH="0" baseline="0" dirty="0">
                <a:ln>
                  <a:noFill/>
                </a:ln>
                <a:solidFill>
                  <a:srgbClr val="004198"/>
                </a:solidFill>
                <a:effectLst/>
                <a:ea typeface="Arial" panose="020B0604020202020204" pitchFamily="34" charset="0"/>
              </a:rPr>
              <a:t>o Golfo e o Futuro </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sz="2400" b="0" i="0" u="none" strike="noStrike" cap="none" normalizeH="0" baseline="0" dirty="0">
                <a:ln>
                  <a:noFill/>
                </a:ln>
                <a:solidFill>
                  <a:srgbClr val="004198"/>
                </a:solidFill>
                <a:effectLst/>
                <a:ea typeface="Arial" panose="020B0604020202020204" pitchFamily="34" charset="0"/>
              </a:rPr>
              <a:t>da Perfuração Offshore</a:t>
            </a:r>
            <a:endParaRPr kumimoji="0" lang="pt-BR" altLang="pt-BR" sz="2400" b="0" i="0" u="none" strike="noStrike" cap="none" normalizeH="0" baseline="0" dirty="0">
              <a:ln>
                <a:noFill/>
              </a:ln>
              <a:solidFill>
                <a:schemeClr val="tx1"/>
              </a:solidFill>
              <a:effectLst/>
            </a:endParaRPr>
          </a:p>
        </p:txBody>
      </p:sp>
      <p:sp>
        <p:nvSpPr>
          <p:cNvPr id="12" name="Rectangle 3">
            <a:extLst>
              <a:ext uri="{FF2B5EF4-FFF2-40B4-BE49-F238E27FC236}">
                <a16:creationId xmlns:a16="http://schemas.microsoft.com/office/drawing/2014/main" id="{0C32BBD5-8277-4BBA-886D-F24CD9B6C9FB}"/>
              </a:ext>
            </a:extLst>
          </p:cNvPr>
          <p:cNvSpPr>
            <a:spLocks noChangeArrowheads="1"/>
          </p:cNvSpPr>
          <p:nvPr/>
        </p:nvSpPr>
        <p:spPr bwMode="auto">
          <a:xfrm>
            <a:off x="8237128" y="5264766"/>
            <a:ext cx="2835357" cy="506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pt-BR" altLang="pt-BR" sz="2000" dirty="0">
                <a:ea typeface="Arial" panose="020B0604020202020204" pitchFamily="34" charset="0"/>
              </a:rPr>
              <a:t>Relatório de </a:t>
            </a:r>
            <a:r>
              <a:rPr kumimoji="0" lang="pt-BR" altLang="pt-BR" sz="2000" b="0" i="0" u="none" strike="noStrike" cap="none" normalizeH="0" baseline="0" dirty="0">
                <a:ln>
                  <a:noFill/>
                </a:ln>
                <a:effectLst/>
                <a:ea typeface="Arial" panose="020B0604020202020204" pitchFamily="34" charset="0"/>
              </a:rPr>
              <a:t>01/2011</a:t>
            </a:r>
            <a:endParaRPr kumimoji="0" lang="pt-BR" altLang="pt-BR" sz="2000" b="0" i="0" u="none" strike="noStrike" cap="none" normalizeH="0" baseline="0" dirty="0">
              <a:ln>
                <a:noFill/>
              </a:ln>
              <a:effectLst/>
            </a:endParaRPr>
          </a:p>
        </p:txBody>
      </p:sp>
    </p:spTree>
    <p:extLst>
      <p:ext uri="{BB962C8B-B14F-4D97-AF65-F5344CB8AC3E}">
        <p14:creationId xmlns:p14="http://schemas.microsoft.com/office/powerpoint/2010/main" val="2736686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3">
            <a:extLst>
              <a:ext uri="{FF2B5EF4-FFF2-40B4-BE49-F238E27FC236}">
                <a16:creationId xmlns:a16="http://schemas.microsoft.com/office/drawing/2014/main" id="{42652E5B-529F-4BE8-A4E1-F8FD21E17F2B}"/>
              </a:ext>
            </a:extLst>
          </p:cNvPr>
          <p:cNvSpPr>
            <a:spLocks noChangeArrowheads="1"/>
          </p:cNvSpPr>
          <p:nvPr/>
        </p:nvSpPr>
        <p:spPr bwMode="auto">
          <a:xfrm>
            <a:off x="421852" y="640257"/>
            <a:ext cx="11348295" cy="514406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PT" altLang="pt-BR" sz="2400" b="1" i="0" u="none" strike="noStrike" kern="1200" cap="none" spc="0" normalizeH="0" baseline="0" noProof="0" dirty="0">
                <a:ln>
                  <a:noFill/>
                </a:ln>
                <a:solidFill>
                  <a:srgbClr val="222222"/>
                </a:solidFill>
                <a:effectLst/>
                <a:uLnTx/>
                <a:uFillTx/>
              </a:rPr>
              <a:t>Prefácio </a:t>
            </a:r>
          </a:p>
          <a:p>
            <a:pPr lvl="0" eaLnBrk="0" fontAlgn="base" hangingPunct="0">
              <a:lnSpc>
                <a:spcPct val="150000"/>
              </a:lnSpc>
              <a:spcBef>
                <a:spcPct val="0"/>
              </a:spcBef>
              <a:spcAft>
                <a:spcPct val="0"/>
              </a:spcAft>
            </a:pPr>
            <a:r>
              <a:rPr lang="pt-PT" altLang="pt-BR" sz="2400" dirty="0">
                <a:solidFill>
                  <a:srgbClr val="222222"/>
                </a:solidFill>
              </a:rPr>
              <a:t>Nos anos anteriores à explosão de Macondo, nem a indústria nem o governo tihnham abordado adequadamente esses riscos.</a:t>
            </a:r>
          </a:p>
          <a:p>
            <a:pPr lvl="0" eaLnBrk="0" fontAlgn="base" hangingPunct="0">
              <a:lnSpc>
                <a:spcPct val="150000"/>
              </a:lnSpc>
              <a:spcBef>
                <a:spcPct val="0"/>
              </a:spcBef>
              <a:spcAft>
                <a:spcPct val="0"/>
              </a:spcAft>
            </a:pPr>
            <a:r>
              <a:rPr lang="pt-PT" altLang="pt-BR" sz="2400" dirty="0">
                <a:solidFill>
                  <a:srgbClr val="222222"/>
                </a:solidFill>
              </a:rPr>
              <a:t>Investimentos em equipamentos de segurança, contenção, resposta e as práticas falharam em acompanhar a rápida evolução da perfuração em águas profundas. </a:t>
            </a:r>
          </a:p>
          <a:p>
            <a:pPr lvl="0" eaLnBrk="0" fontAlgn="base" hangingPunct="0">
              <a:lnSpc>
                <a:spcPct val="150000"/>
              </a:lnSpc>
              <a:spcBef>
                <a:spcPct val="0"/>
              </a:spcBef>
              <a:spcAft>
                <a:spcPct val="0"/>
              </a:spcAft>
            </a:pPr>
            <a:r>
              <a:rPr lang="pt-PT" altLang="pt-BR" sz="2400" dirty="0">
                <a:solidFill>
                  <a:srgbClr val="222222"/>
                </a:solidFill>
              </a:rPr>
              <a:t>Ausentes devido aos notáveis ​​retornos financeiros disponíveis das reservas em águas profundas, a cultura empresarial sucumbiu a uma falsa sensação de segurança. </a:t>
            </a:r>
          </a:p>
          <a:p>
            <a:pPr lvl="0" eaLnBrk="0" fontAlgn="base" hangingPunct="0">
              <a:lnSpc>
                <a:spcPct val="150000"/>
              </a:lnSpc>
              <a:spcBef>
                <a:spcPct val="0"/>
              </a:spcBef>
              <a:spcAft>
                <a:spcPct val="0"/>
              </a:spcAft>
            </a:pPr>
            <a:r>
              <a:rPr lang="pt-PT" altLang="pt-BR" sz="2400" dirty="0">
                <a:solidFill>
                  <a:srgbClr val="222222"/>
                </a:solidFill>
              </a:rPr>
              <a:t>O desastre do Deepwater Horizon exibe os custos de uma cultura de complacência.</a:t>
            </a: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pt-PT" altLang="pt-BR" sz="900" b="0" i="0" u="none" strike="noStrike" kern="120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5609388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09931" y="90161"/>
            <a:ext cx="11772138" cy="2472005"/>
          </a:xfrm>
        </p:spPr>
        <p:txBody>
          <a:bodyPr>
            <a:noAutofit/>
          </a:bodyPr>
          <a:lstStyle/>
          <a:p>
            <a:pPr marL="0" indent="0">
              <a:lnSpc>
                <a:spcPct val="150000"/>
              </a:lnSpc>
              <a:buNone/>
            </a:pPr>
            <a:r>
              <a:rPr lang="pt-BR" sz="3200" b="1" dirty="0"/>
              <a:t>F. Garantir e Assegurar a Responsabilidade Financeira</a:t>
            </a:r>
          </a:p>
          <a:p>
            <a:pPr marL="0" indent="0">
              <a:lnSpc>
                <a:spcPct val="150000"/>
              </a:lnSpc>
              <a:buNone/>
            </a:pPr>
            <a:endParaRPr lang="pt-BR" sz="3200" b="1" dirty="0"/>
          </a:p>
          <a:p>
            <a:pPr marL="0" indent="0">
              <a:lnSpc>
                <a:spcPct val="150000"/>
              </a:lnSpc>
              <a:buNone/>
            </a:pPr>
            <a:r>
              <a:rPr lang="pt-BR" sz="2400" b="1" dirty="0"/>
              <a:t>4. A necessidade de avaliação do processo de reivindicações existente</a:t>
            </a:r>
            <a:endParaRPr lang="pt-BR" sz="2400" dirty="0"/>
          </a:p>
          <a:p>
            <a:pPr marL="0" indent="0">
              <a:lnSpc>
                <a:spcPct val="150000"/>
              </a:lnSpc>
              <a:buNone/>
            </a:pPr>
            <a:r>
              <a:rPr lang="pt-BR" sz="2400" dirty="0"/>
              <a:t>F4: O Departamento do Escritório de Resolução de Disputas da Justiça deverá efetuar uma avaliação do Centro de Reclamações da Costa do Golfo depois que todas as reivindicações tiverem sido pagas, a fim de informar os processos de reclamações em futuros derramamentos do importância nacional. A avaliação deve incluir uma revisão do processo, as diretrizes utilizadas para a compensação, e a taxa de sucesso para evitar ações judiciais</a:t>
            </a:r>
          </a:p>
          <a:p>
            <a:pPr marL="0" indent="0">
              <a:lnSpc>
                <a:spcPct val="150000"/>
              </a:lnSpc>
              <a:buNone/>
            </a:pPr>
            <a:endParaRPr lang="pt-BR" sz="2000" dirty="0"/>
          </a:p>
        </p:txBody>
      </p:sp>
    </p:spTree>
    <p:extLst>
      <p:ext uri="{BB962C8B-B14F-4D97-AF65-F5344CB8AC3E}">
        <p14:creationId xmlns:p14="http://schemas.microsoft.com/office/powerpoint/2010/main" val="26979438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09931" y="90161"/>
            <a:ext cx="11772138" cy="2472005"/>
          </a:xfrm>
        </p:spPr>
        <p:txBody>
          <a:bodyPr>
            <a:noAutofit/>
          </a:bodyPr>
          <a:lstStyle/>
          <a:p>
            <a:pPr marL="0" indent="0">
              <a:lnSpc>
                <a:spcPct val="150000"/>
              </a:lnSpc>
              <a:buNone/>
            </a:pPr>
            <a:r>
              <a:rPr lang="pt-BR" sz="3200" b="1" dirty="0"/>
              <a:t>G. Envolvimento do Congresso para assegurar uma Perfuração Offshore Responsável</a:t>
            </a:r>
          </a:p>
          <a:p>
            <a:pPr marL="0" indent="0">
              <a:lnSpc>
                <a:spcPct val="150000"/>
              </a:lnSpc>
              <a:buNone/>
            </a:pPr>
            <a:endParaRPr lang="pt-BR" sz="3200" b="1" dirty="0"/>
          </a:p>
          <a:p>
            <a:pPr marL="514350" indent="-514350">
              <a:buAutoNum type="arabicPeriod"/>
            </a:pPr>
            <a:r>
              <a:rPr lang="pt-BR" sz="2400" b="1" dirty="0"/>
              <a:t>A  necessidade de conscientização e envolvimento do Congresso</a:t>
            </a:r>
          </a:p>
          <a:p>
            <a:pPr marL="0" indent="0">
              <a:lnSpc>
                <a:spcPct val="150000"/>
              </a:lnSpc>
              <a:buNone/>
            </a:pPr>
            <a:r>
              <a:rPr lang="pt-BR" sz="2400" dirty="0"/>
              <a:t>G1: aumentar e manter a consciência do Congresso dos riscos de perfuração offshore de duas maneiras. Primeiro, criar uma supervisão do Congresso adicional da segurança offshore e dos riscos ambientais. Em segundo lugar, exigir que das comissões do Congresso a realização de uma audiência de supervisão anual sobre o estado da tecnologia, aplicação do processo de segurança, e proteção ambiental para garantir que essas questões recebam atenção continuada do Congresso.</a:t>
            </a:r>
          </a:p>
          <a:p>
            <a:pPr marL="0" indent="0">
              <a:lnSpc>
                <a:spcPct val="150000"/>
              </a:lnSpc>
              <a:buNone/>
            </a:pPr>
            <a:endParaRPr lang="pt-BR" sz="2000" dirty="0"/>
          </a:p>
        </p:txBody>
      </p:sp>
    </p:spTree>
    <p:extLst>
      <p:ext uri="{BB962C8B-B14F-4D97-AF65-F5344CB8AC3E}">
        <p14:creationId xmlns:p14="http://schemas.microsoft.com/office/powerpoint/2010/main" val="14538906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09931" y="90161"/>
            <a:ext cx="11772138" cy="2472005"/>
          </a:xfrm>
        </p:spPr>
        <p:txBody>
          <a:bodyPr>
            <a:noAutofit/>
          </a:bodyPr>
          <a:lstStyle/>
          <a:p>
            <a:pPr marL="0" indent="0">
              <a:lnSpc>
                <a:spcPct val="150000"/>
              </a:lnSpc>
              <a:buNone/>
            </a:pPr>
            <a:r>
              <a:rPr lang="pt-BR" sz="3200" b="1" dirty="0"/>
              <a:t>G. Envolvimento do Congresso para assegurar uma Perfuração Offshore Responsável</a:t>
            </a:r>
          </a:p>
          <a:p>
            <a:pPr marL="0" indent="0">
              <a:lnSpc>
                <a:spcPct val="150000"/>
              </a:lnSpc>
              <a:buNone/>
            </a:pPr>
            <a:endParaRPr lang="pt-BR" sz="3200" b="1" dirty="0"/>
          </a:p>
          <a:p>
            <a:pPr marL="0" indent="0">
              <a:lnSpc>
                <a:spcPct val="150000"/>
              </a:lnSpc>
              <a:buNone/>
            </a:pPr>
            <a:r>
              <a:rPr lang="pt-BR" sz="2400" b="1" dirty="0"/>
              <a:t>2. A necessidade de financiamento adequado para a Supervisão da Segurança e do meio Ambiente</a:t>
            </a:r>
            <a:endParaRPr lang="pt-BR" sz="2400" dirty="0"/>
          </a:p>
          <a:p>
            <a:pPr marL="0" indent="0">
              <a:lnSpc>
                <a:spcPct val="150000"/>
              </a:lnSpc>
              <a:buNone/>
            </a:pPr>
            <a:r>
              <a:rPr lang="pt-BR" sz="2400" dirty="0"/>
              <a:t>G2: O Congresso deve promulgar legislação que criem um mecanismo para os operadores de petróleo e gás,  fornecer financiamento contínuo e regular aos órgãos reguladores do desenvolvimento de petróleo e gás offshore.</a:t>
            </a:r>
          </a:p>
          <a:p>
            <a:pPr marL="0" indent="0">
              <a:lnSpc>
                <a:spcPct val="150000"/>
              </a:lnSpc>
              <a:buNone/>
            </a:pPr>
            <a:endParaRPr lang="pt-BR" sz="2000" dirty="0"/>
          </a:p>
        </p:txBody>
      </p:sp>
    </p:spTree>
    <p:extLst>
      <p:ext uri="{BB962C8B-B14F-4D97-AF65-F5344CB8AC3E}">
        <p14:creationId xmlns:p14="http://schemas.microsoft.com/office/powerpoint/2010/main" val="2361106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3">
            <a:extLst>
              <a:ext uri="{FF2B5EF4-FFF2-40B4-BE49-F238E27FC236}">
                <a16:creationId xmlns:a16="http://schemas.microsoft.com/office/drawing/2014/main" id="{8453EED3-9E05-4FA8-BE03-AE639E9AD14F}"/>
              </a:ext>
            </a:extLst>
          </p:cNvPr>
          <p:cNvSpPr>
            <a:spLocks noChangeArrowheads="1"/>
          </p:cNvSpPr>
          <p:nvPr/>
        </p:nvSpPr>
        <p:spPr bwMode="auto">
          <a:xfrm>
            <a:off x="232258" y="1253025"/>
            <a:ext cx="4276725" cy="178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altLang="pt-BR" sz="2800" b="1"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Capítulo dez</a:t>
            </a:r>
          </a:p>
          <a:p>
            <a:pPr>
              <a:lnSpc>
                <a:spcPct val="150000"/>
              </a:lnSpc>
            </a:pPr>
            <a:r>
              <a:rPr lang="pt-BR" sz="2400" dirty="0">
                <a:solidFill>
                  <a:srgbClr val="004198"/>
                </a:solidFill>
                <a:latin typeface="Calibri" panose="020F0502020204030204"/>
              </a:rPr>
              <a:t>Política Americana de Energia e o Futuro da </a:t>
            </a:r>
            <a:r>
              <a:rPr lang="pt-BR" sz="2400" dirty="0">
                <a:solidFill>
                  <a:srgbClr val="004198"/>
                </a:solidFill>
              </a:rPr>
              <a:t>Perfuração </a:t>
            </a:r>
            <a:r>
              <a:rPr lang="pt-BR" sz="2400" dirty="0">
                <a:solidFill>
                  <a:srgbClr val="004198"/>
                </a:solidFill>
                <a:latin typeface="Calibri" panose="020F0502020204030204"/>
              </a:rPr>
              <a:t>Offshore </a:t>
            </a:r>
            <a:endParaRPr kumimoji="0" lang="pt-BR" sz="2400" b="0" i="0" u="none" strike="noStrike" kern="1200" cap="none" spc="0" normalizeH="0" baseline="0" noProof="0" dirty="0">
              <a:ln>
                <a:noFill/>
              </a:ln>
              <a:solidFill>
                <a:srgbClr val="004198"/>
              </a:solidFill>
              <a:effectLst/>
              <a:uLnTx/>
              <a:uFillTx/>
              <a:latin typeface="Calibri" panose="020F0502020204030204"/>
              <a:ea typeface="+mn-ea"/>
              <a:cs typeface="+mn-cs"/>
            </a:endParaRPr>
          </a:p>
        </p:txBody>
      </p:sp>
      <p:pic>
        <p:nvPicPr>
          <p:cNvPr id="13" name="Picture 15">
            <a:extLst>
              <a:ext uri="{FF2B5EF4-FFF2-40B4-BE49-F238E27FC236}">
                <a16:creationId xmlns:a16="http://schemas.microsoft.com/office/drawing/2014/main" id="{9DEE2910-2418-4DE5-9A16-E51F59E4D9AF}"/>
              </a:ext>
            </a:extLst>
          </p:cNvPr>
          <p:cNvPicPr/>
          <p:nvPr/>
        </p:nvPicPr>
        <p:blipFill rotWithShape="1">
          <a:blip r:embed="rId2">
            <a:clrChange>
              <a:clrFrom>
                <a:srgbClr val="FFFFFF"/>
              </a:clrFrom>
              <a:clrTo>
                <a:srgbClr val="FFFFFF">
                  <a:alpha val="0"/>
                </a:srgbClr>
              </a:clrTo>
            </a:clrChange>
          </a:blip>
          <a:srcRect t="7261" b="13393"/>
          <a:stretch/>
        </p:blipFill>
        <p:spPr bwMode="auto">
          <a:xfrm>
            <a:off x="4545883" y="273161"/>
            <a:ext cx="3754761" cy="6179982"/>
          </a:xfrm>
          <a:prstGeom prst="rect">
            <a:avLst/>
          </a:prstGeom>
          <a:noFill/>
        </p:spPr>
      </p:pic>
      <p:sp>
        <p:nvSpPr>
          <p:cNvPr id="2" name="Retângulo 1">
            <a:extLst>
              <a:ext uri="{FF2B5EF4-FFF2-40B4-BE49-F238E27FC236}">
                <a16:creationId xmlns:a16="http://schemas.microsoft.com/office/drawing/2014/main" id="{108237CE-D01A-47C2-9E59-01610726E9B6}"/>
              </a:ext>
            </a:extLst>
          </p:cNvPr>
          <p:cNvSpPr/>
          <p:nvPr/>
        </p:nvSpPr>
        <p:spPr>
          <a:xfrm>
            <a:off x="160014" y="3356914"/>
            <a:ext cx="4591050" cy="1697068"/>
          </a:xfrm>
          <a:prstGeom prst="rect">
            <a:avLst/>
          </a:prstGeom>
        </p:spPr>
        <p:txBody>
          <a:bodyPr wrap="square">
            <a:spAutoFit/>
          </a:bodyPr>
          <a:lstStyle/>
          <a:p>
            <a:pPr>
              <a:lnSpc>
                <a:spcPct val="150000"/>
              </a:lnSpc>
            </a:pPr>
            <a:r>
              <a:rPr lang="pt-BR" sz="2400" b="1" dirty="0">
                <a:solidFill>
                  <a:prstClr val="black"/>
                </a:solidFill>
                <a:latin typeface="Calibri" panose="020F0502020204030204"/>
              </a:rPr>
              <a:t>Pesando a segurança nacional, </a:t>
            </a:r>
          </a:p>
          <a:p>
            <a:pPr>
              <a:lnSpc>
                <a:spcPct val="150000"/>
              </a:lnSpc>
            </a:pPr>
            <a:r>
              <a:rPr lang="pt-BR" sz="2400" b="1" dirty="0">
                <a:solidFill>
                  <a:prstClr val="black"/>
                </a:solidFill>
                <a:latin typeface="Calibri" panose="020F0502020204030204"/>
              </a:rPr>
              <a:t>a economia, a segurança humana </a:t>
            </a:r>
          </a:p>
          <a:p>
            <a:pPr>
              <a:lnSpc>
                <a:spcPct val="150000"/>
              </a:lnSpc>
            </a:pPr>
            <a:r>
              <a:rPr lang="pt-BR" sz="2400" b="1" dirty="0">
                <a:solidFill>
                  <a:prstClr val="black"/>
                </a:solidFill>
                <a:latin typeface="Calibri" panose="020F0502020204030204"/>
              </a:rPr>
              <a:t>e o meio ambiente</a:t>
            </a:r>
          </a:p>
        </p:txBody>
      </p:sp>
      <p:sp>
        <p:nvSpPr>
          <p:cNvPr id="12" name="Rectangle 4">
            <a:extLst>
              <a:ext uri="{FF2B5EF4-FFF2-40B4-BE49-F238E27FC236}">
                <a16:creationId xmlns:a16="http://schemas.microsoft.com/office/drawing/2014/main" id="{2FA97372-2F49-4625-9BFC-AF124B157F8B}"/>
              </a:ext>
            </a:extLst>
          </p:cNvPr>
          <p:cNvSpPr>
            <a:spLocks noChangeArrowheads="1"/>
          </p:cNvSpPr>
          <p:nvPr/>
        </p:nvSpPr>
        <p:spPr bwMode="auto">
          <a:xfrm>
            <a:off x="8486776" y="1948188"/>
            <a:ext cx="3619500" cy="1891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2000" i="0" u="none" strike="noStrike" kern="1200" cap="none" spc="0" normalizeH="0" baseline="0" noProof="0" dirty="0">
                <a:ln>
                  <a:noFill/>
                </a:ln>
                <a:solidFill>
                  <a:prstClr val="black"/>
                </a:solidFill>
                <a:effectLst/>
                <a:uLnTx/>
                <a:uFillTx/>
                <a:latin typeface="Calibri" panose="020F0502020204030204"/>
                <a:ea typeface="+mn-ea"/>
                <a:cs typeface="+mn-cs"/>
              </a:rPr>
              <a:t>O capítulo 10, apresenta as conclusões finais sobre a política de energia e a perfuração offshore.</a:t>
            </a:r>
            <a:endParaRPr kumimoji="0" lang="pt-BR" altLang="pt-BR"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27191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314706" y="1567832"/>
            <a:ext cx="11772138" cy="3918568"/>
          </a:xfrm>
        </p:spPr>
        <p:txBody>
          <a:bodyPr>
            <a:noAutofit/>
          </a:bodyPr>
          <a:lstStyle/>
          <a:p>
            <a:pPr marL="0" indent="0">
              <a:buNone/>
            </a:pPr>
            <a:r>
              <a:rPr lang="pt-BR" dirty="0"/>
              <a:t>O desastre da BP </a:t>
            </a:r>
            <a:r>
              <a:rPr lang="pt-BR" dirty="0" err="1"/>
              <a:t>Deepwater</a:t>
            </a:r>
            <a:r>
              <a:rPr lang="pt-BR" dirty="0"/>
              <a:t> </a:t>
            </a:r>
            <a:r>
              <a:rPr lang="pt-BR" dirty="0" err="1"/>
              <a:t>Horizon</a:t>
            </a:r>
            <a:r>
              <a:rPr lang="pt-BR" dirty="0"/>
              <a:t> levantou sérias questões sobre:</a:t>
            </a:r>
          </a:p>
          <a:p>
            <a:pPr lvl="1">
              <a:lnSpc>
                <a:spcPct val="150000"/>
              </a:lnSpc>
            </a:pPr>
            <a:r>
              <a:rPr lang="pt-BR" dirty="0"/>
              <a:t>a capacidade do governo em responder a crises, para gerenciar e proteger para as gerações atuais e futuras, os recursos naturais inestimáveis ​​da plataforma continental e seus múltiplos usos;</a:t>
            </a:r>
          </a:p>
          <a:p>
            <a:pPr lvl="1">
              <a:lnSpc>
                <a:spcPct val="150000"/>
              </a:lnSpc>
            </a:pPr>
            <a:r>
              <a:rPr lang="pt-BR" dirty="0"/>
              <a:t>o desastre, é mais amplo do que apenas a sua relevância para o futuro da perfuração offshore, sinaliza a necessidade de considerar o contexto mais amplo de padrões de produção e uso de energia, atual e para o futuro;</a:t>
            </a:r>
          </a:p>
          <a:p>
            <a:pPr marL="457200" lvl="1" indent="0">
              <a:buNone/>
            </a:pPr>
            <a:endParaRPr lang="pt-BR" dirty="0"/>
          </a:p>
          <a:p>
            <a:pPr marL="457200" lvl="1" indent="0">
              <a:buNone/>
            </a:pPr>
            <a:endParaRPr lang="pt-BR" dirty="0"/>
          </a:p>
          <a:p>
            <a:pPr marL="0" indent="0" eaLnBrk="0" fontAlgn="base" hangingPunct="0">
              <a:lnSpc>
                <a:spcPct val="150000"/>
              </a:lnSpc>
              <a:spcBef>
                <a:spcPct val="0"/>
              </a:spcBef>
              <a:spcAft>
                <a:spcPct val="0"/>
              </a:spcAft>
              <a:buNone/>
            </a:pPr>
            <a:endParaRPr lang="pt-PT" altLang="pt-BR" sz="2400" dirty="0">
              <a:solidFill>
                <a:srgbClr val="222222"/>
              </a:solidFill>
              <a:cs typeface="Arial" panose="020B0604020202020204" pitchFamily="34" charset="0"/>
            </a:endParaRPr>
          </a:p>
        </p:txBody>
      </p:sp>
    </p:spTree>
    <p:extLst>
      <p:ext uri="{BB962C8B-B14F-4D97-AF65-F5344CB8AC3E}">
        <p14:creationId xmlns:p14="http://schemas.microsoft.com/office/powerpoint/2010/main" val="3791371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419862" y="949894"/>
            <a:ext cx="11562588" cy="4243688"/>
          </a:xfrm>
        </p:spPr>
        <p:txBody>
          <a:bodyPr>
            <a:noAutofit/>
          </a:bodyPr>
          <a:lstStyle/>
          <a:p>
            <a:pPr marL="457200" lvl="1" indent="0">
              <a:buNone/>
            </a:pPr>
            <a:endParaRPr lang="pt-BR" dirty="0"/>
          </a:p>
          <a:p>
            <a:pPr marL="0" indent="0">
              <a:lnSpc>
                <a:spcPct val="150000"/>
              </a:lnSpc>
              <a:buNone/>
            </a:pPr>
            <a:r>
              <a:rPr lang="pt-BR" dirty="0"/>
              <a:t>A lição central para ser tirada da catástrofe é que:</a:t>
            </a:r>
          </a:p>
          <a:p>
            <a:pPr lvl="1">
              <a:lnSpc>
                <a:spcPct val="150000"/>
              </a:lnSpc>
            </a:pPr>
            <a:r>
              <a:rPr lang="pt-BR" dirty="0"/>
              <a:t>se faz necessária uma revisão geral das práticas atuais da indústria e da supervisão do governo;</a:t>
            </a:r>
          </a:p>
          <a:p>
            <a:pPr lvl="1">
              <a:lnSpc>
                <a:spcPct val="150000"/>
              </a:lnSpc>
            </a:pPr>
            <a:r>
              <a:rPr lang="pt-BR" dirty="0"/>
              <a:t>a comissão recomenda um conjunto abrangente e integrado de reformas necessárias para melhorar o desempenho da indústria de petróleo e gás offshore, adequadamente supervisionado por uma autoridade reguladora eficaz;</a:t>
            </a:r>
          </a:p>
          <a:p>
            <a:pPr marL="457200" lvl="1" indent="0">
              <a:buNone/>
            </a:pPr>
            <a:endParaRPr lang="pt-BR" dirty="0"/>
          </a:p>
          <a:p>
            <a:pPr marL="457200" lvl="1" indent="0">
              <a:buNone/>
            </a:pPr>
            <a:endParaRPr lang="pt-BR" dirty="0"/>
          </a:p>
          <a:p>
            <a:pPr marL="0" indent="0" eaLnBrk="0" fontAlgn="base" hangingPunct="0">
              <a:lnSpc>
                <a:spcPct val="150000"/>
              </a:lnSpc>
              <a:spcBef>
                <a:spcPct val="0"/>
              </a:spcBef>
              <a:spcAft>
                <a:spcPct val="0"/>
              </a:spcAft>
              <a:buNone/>
            </a:pPr>
            <a:endParaRPr lang="pt-PT" altLang="pt-BR" sz="2400" dirty="0">
              <a:solidFill>
                <a:srgbClr val="222222"/>
              </a:solidFill>
              <a:cs typeface="Arial" panose="020B0604020202020204" pitchFamily="34" charset="0"/>
            </a:endParaRPr>
          </a:p>
        </p:txBody>
      </p:sp>
    </p:spTree>
    <p:extLst>
      <p:ext uri="{BB962C8B-B14F-4D97-AF65-F5344CB8AC3E}">
        <p14:creationId xmlns:p14="http://schemas.microsoft.com/office/powerpoint/2010/main" val="27211592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09931" y="244834"/>
            <a:ext cx="11772138" cy="2472005"/>
          </a:xfrm>
        </p:spPr>
        <p:txBody>
          <a:bodyPr>
            <a:noAutofit/>
          </a:bodyPr>
          <a:lstStyle/>
          <a:p>
            <a:pPr marL="0" indent="0">
              <a:buNone/>
            </a:pPr>
            <a:r>
              <a:rPr lang="pt-BR" dirty="0"/>
              <a:t>Critérios para a política energética equilibrada:</a:t>
            </a:r>
          </a:p>
          <a:p>
            <a:pPr lvl="0">
              <a:lnSpc>
                <a:spcPct val="150000"/>
              </a:lnSpc>
            </a:pPr>
            <a:r>
              <a:rPr lang="pt-BR" sz="2400" dirty="0"/>
              <a:t>Manter uma reserva suficiente de petróleo para proteger a segurança nacional;</a:t>
            </a:r>
          </a:p>
          <a:p>
            <a:pPr lvl="0">
              <a:lnSpc>
                <a:spcPct val="150000"/>
              </a:lnSpc>
            </a:pPr>
            <a:r>
              <a:rPr lang="pt-BR" sz="2400" dirty="0"/>
              <a:t>Exigir veículos eficientes no uso da energia para reduzir o uso de combustível, e promover alternativas de transporte energeticamente eficientes;</a:t>
            </a:r>
          </a:p>
          <a:p>
            <a:pPr lvl="0">
              <a:lnSpc>
                <a:spcPct val="150000"/>
              </a:lnSpc>
            </a:pPr>
            <a:r>
              <a:rPr lang="pt-BR" sz="2400" dirty="0"/>
              <a:t>Promover o desenvolvimento de combustíveis ou fontes de energia alternativas e limpas para o transporte e produzidos internamente;</a:t>
            </a:r>
          </a:p>
          <a:p>
            <a:pPr lvl="0">
              <a:lnSpc>
                <a:spcPct val="150000"/>
              </a:lnSpc>
            </a:pPr>
            <a:r>
              <a:rPr lang="pt-BR" sz="2400" dirty="0"/>
              <a:t>Gerenciar os riscos inerentes à produção nacional de petróleo e gás, incluindo de áreas offshore;</a:t>
            </a:r>
          </a:p>
          <a:p>
            <a:pPr lvl="0">
              <a:lnSpc>
                <a:spcPct val="150000"/>
              </a:lnSpc>
            </a:pPr>
            <a:r>
              <a:rPr lang="pt-BR" sz="2400" dirty="0"/>
              <a:t>Exigindo operações seguras para a proteção da saúde humana; e</a:t>
            </a:r>
          </a:p>
          <a:p>
            <a:pPr lvl="0">
              <a:lnSpc>
                <a:spcPct val="150000"/>
              </a:lnSpc>
            </a:pPr>
            <a:r>
              <a:rPr lang="pt-BR" sz="2400" dirty="0"/>
              <a:t>Proteger o meio ambiente natural, incluindo passos para a mudança climática limite.</a:t>
            </a:r>
          </a:p>
          <a:p>
            <a:endParaRPr lang="pt-BR" dirty="0"/>
          </a:p>
          <a:p>
            <a:pPr marL="457200" lvl="1" indent="0">
              <a:buNone/>
            </a:pPr>
            <a:endParaRPr lang="pt-BR" dirty="0"/>
          </a:p>
          <a:p>
            <a:pPr marL="457200" lvl="1" indent="0">
              <a:buNone/>
            </a:pPr>
            <a:endParaRPr lang="pt-BR" dirty="0"/>
          </a:p>
          <a:p>
            <a:pPr marL="0" indent="0" eaLnBrk="0" fontAlgn="base" hangingPunct="0">
              <a:lnSpc>
                <a:spcPct val="150000"/>
              </a:lnSpc>
              <a:spcBef>
                <a:spcPct val="0"/>
              </a:spcBef>
              <a:spcAft>
                <a:spcPct val="0"/>
              </a:spcAft>
              <a:buNone/>
            </a:pPr>
            <a:endParaRPr lang="pt-PT" altLang="pt-BR" sz="2400" dirty="0">
              <a:solidFill>
                <a:srgbClr val="222222"/>
              </a:solidFill>
              <a:cs typeface="Arial" panose="020B0604020202020204" pitchFamily="34" charset="0"/>
            </a:endParaRPr>
          </a:p>
        </p:txBody>
      </p:sp>
    </p:spTree>
    <p:extLst>
      <p:ext uri="{BB962C8B-B14F-4D97-AF65-F5344CB8AC3E}">
        <p14:creationId xmlns:p14="http://schemas.microsoft.com/office/powerpoint/2010/main" val="26347212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1">
            <a:extLst>
              <a:ext uri="{FF2B5EF4-FFF2-40B4-BE49-F238E27FC236}">
                <a16:creationId xmlns:a16="http://schemas.microsoft.com/office/drawing/2014/main" id="{D130A076-4892-4B40-BB8F-80ED5E7B1EE2}"/>
              </a:ext>
            </a:extLst>
          </p:cNvPr>
          <p:cNvPicPr/>
          <p:nvPr/>
        </p:nvPicPr>
        <p:blipFill>
          <a:blip r:embed="rId2"/>
          <a:stretch>
            <a:fillRect/>
          </a:stretch>
        </p:blipFill>
        <p:spPr bwMode="auto">
          <a:xfrm>
            <a:off x="1996335" y="740418"/>
            <a:ext cx="3899745" cy="5571065"/>
          </a:xfrm>
          <a:prstGeom prst="rect">
            <a:avLst/>
          </a:prstGeom>
          <a:noFill/>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3">
            <a:extLst>
              <a:ext uri="{FF2B5EF4-FFF2-40B4-BE49-F238E27FC236}">
                <a16:creationId xmlns:a16="http://schemas.microsoft.com/office/drawing/2014/main" id="{0C32BBD5-8277-4BBA-886D-F24CD9B6C9FB}"/>
              </a:ext>
            </a:extLst>
          </p:cNvPr>
          <p:cNvSpPr>
            <a:spLocks noChangeArrowheads="1"/>
          </p:cNvSpPr>
          <p:nvPr/>
        </p:nvSpPr>
        <p:spPr bwMode="auto">
          <a:xfrm>
            <a:off x="6327590" y="1780478"/>
            <a:ext cx="586441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pt-BR" sz="2000" i="1" dirty="0"/>
              <a:t>Era como se Deus tivesse decidido colocar à prova todas as capacidades dos habitantes de </a:t>
            </a:r>
            <a:r>
              <a:rPr lang="pt-BR" sz="2000" i="1" dirty="0" err="1"/>
              <a:t>Macondo</a:t>
            </a:r>
            <a:r>
              <a:rPr lang="pt-BR" sz="2000" i="1" dirty="0"/>
              <a:t> em uma alternância permanente entre emoção e decepção, dúvida e revelação, a um extremo tal que ninguém sabia ao certo onde os limites de realidade estavam. </a:t>
            </a:r>
          </a:p>
          <a:p>
            <a:endParaRPr lang="pt-BR" sz="2000" i="1" dirty="0"/>
          </a:p>
          <a:p>
            <a:r>
              <a:rPr lang="pt-BR" sz="2000" dirty="0"/>
              <a:t>Gabriel Garcia Márquez, Cem Anos de Solidão, 1982</a:t>
            </a:r>
          </a:p>
        </p:txBody>
      </p:sp>
    </p:spTree>
    <p:extLst>
      <p:ext uri="{BB962C8B-B14F-4D97-AF65-F5344CB8AC3E}">
        <p14:creationId xmlns:p14="http://schemas.microsoft.com/office/powerpoint/2010/main" val="341779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3">
            <a:extLst>
              <a:ext uri="{FF2B5EF4-FFF2-40B4-BE49-F238E27FC236}">
                <a16:creationId xmlns:a16="http://schemas.microsoft.com/office/drawing/2014/main" id="{42652E5B-529F-4BE8-A4E1-F8FD21E17F2B}"/>
              </a:ext>
            </a:extLst>
          </p:cNvPr>
          <p:cNvSpPr>
            <a:spLocks noChangeArrowheads="1"/>
          </p:cNvSpPr>
          <p:nvPr/>
        </p:nvSpPr>
        <p:spPr bwMode="auto">
          <a:xfrm>
            <a:off x="421852" y="1480837"/>
            <a:ext cx="11348295" cy="37700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PT" altLang="pt-BR" sz="2400" b="1" i="0" u="none" strike="noStrike" kern="1200" cap="none" spc="0" normalizeH="0" baseline="0" noProof="0" dirty="0">
                <a:ln>
                  <a:noFill/>
                </a:ln>
                <a:solidFill>
                  <a:srgbClr val="222222"/>
                </a:solidFill>
                <a:effectLst/>
                <a:uLnTx/>
                <a:uFillTx/>
              </a:rPr>
              <a:t>Prefácio </a:t>
            </a:r>
          </a:p>
          <a:p>
            <a:pPr>
              <a:lnSpc>
                <a:spcPct val="150000"/>
              </a:lnSpc>
            </a:pPr>
            <a:r>
              <a:rPr lang="pt-BR" sz="2400" dirty="0">
                <a:solidFill>
                  <a:srgbClr val="222222"/>
                </a:solidFill>
              </a:rPr>
              <a:t>A Comissão examinou em grande detalhe o que deu errado na própria plataforma. </a:t>
            </a:r>
          </a:p>
          <a:p>
            <a:pPr>
              <a:lnSpc>
                <a:spcPct val="150000"/>
              </a:lnSpc>
            </a:pPr>
            <a:r>
              <a:rPr lang="pt-BR" sz="2400" dirty="0">
                <a:solidFill>
                  <a:srgbClr val="222222"/>
                </a:solidFill>
              </a:rPr>
              <a:t>Nossa equipe de investigação descobriu uma riqueza de informações específicas que aumenta muito a nossa compreensão dos fatores que levaram à explosão. </a:t>
            </a:r>
          </a:p>
          <a:p>
            <a:pPr>
              <a:lnSpc>
                <a:spcPct val="150000"/>
              </a:lnSpc>
            </a:pPr>
            <a:r>
              <a:rPr lang="pt-BR" sz="2400" dirty="0">
                <a:solidFill>
                  <a:srgbClr val="222222"/>
                </a:solidFill>
              </a:rPr>
              <a:t>O relatório publicado separadamente do chefe conselho (um resumo dos resultados é apresentada no Capítulo 4) oferece a mais completa conta ainda do que aconteceu na plataforma e por quê. </a:t>
            </a:r>
          </a:p>
        </p:txBody>
      </p:sp>
    </p:spTree>
    <p:extLst>
      <p:ext uri="{BB962C8B-B14F-4D97-AF65-F5344CB8AC3E}">
        <p14:creationId xmlns:p14="http://schemas.microsoft.com/office/powerpoint/2010/main" val="1684153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3">
            <a:extLst>
              <a:ext uri="{FF2B5EF4-FFF2-40B4-BE49-F238E27FC236}">
                <a16:creationId xmlns:a16="http://schemas.microsoft.com/office/drawing/2014/main" id="{42652E5B-529F-4BE8-A4E1-F8FD21E17F2B}"/>
              </a:ext>
            </a:extLst>
          </p:cNvPr>
          <p:cNvSpPr>
            <a:spLocks noChangeArrowheads="1"/>
          </p:cNvSpPr>
          <p:nvPr/>
        </p:nvSpPr>
        <p:spPr bwMode="auto">
          <a:xfrm>
            <a:off x="321268" y="1019664"/>
            <a:ext cx="11348295" cy="323467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PT" altLang="pt-BR" sz="2400" b="1" i="0" u="none" strike="noStrike" kern="1200" cap="none" spc="0" normalizeH="0" baseline="0" noProof="0" dirty="0">
                <a:ln>
                  <a:noFill/>
                </a:ln>
                <a:solidFill>
                  <a:srgbClr val="222222"/>
                </a:solidFill>
                <a:effectLst/>
                <a:uLnTx/>
                <a:uFillTx/>
                <a:latin typeface="Calibri" panose="020F0502020204030204"/>
                <a:ea typeface="+mn-ea"/>
                <a:cs typeface="+mn-cs"/>
              </a:rPr>
              <a:t>Prefácio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2400" b="0" i="0" u="none" strike="noStrike" kern="1200" cap="none" spc="0" normalizeH="0" baseline="0" noProof="0" dirty="0">
                <a:ln>
                  <a:noFill/>
                </a:ln>
                <a:solidFill>
                  <a:srgbClr val="222222"/>
                </a:solidFill>
                <a:effectLst/>
                <a:uLnTx/>
                <a:uFillTx/>
                <a:latin typeface="Calibri" panose="020F0502020204030204"/>
                <a:ea typeface="+mn-ea"/>
                <a:cs typeface="+mn-cs"/>
              </a:rPr>
              <a:t>Há temas recorrentes de sinais de alerta perdidas, falta de compartilhar informações, e uma falta geral de apreço para os riscos envolvidos. Na opinião da Comissão, estes resultados destacam a importância da cultura organizacional e um compromisso consistente com a segurança por parte da indústria, desde os mais altos níveis de gestão em baixo.</a:t>
            </a:r>
            <a:endParaRPr kumimoji="0" lang="pt-PT" altLang="pt-BR"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630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A130CA-991E-4C92-A494-EB7D8666E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FC3C749F-9A26-4B1E-BC2E-572D03DF9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2" descr="Navio na água&#10;&#10;Descrição gerada automaticamente">
            <a:extLst>
              <a:ext uri="{FF2B5EF4-FFF2-40B4-BE49-F238E27FC236}">
                <a16:creationId xmlns:a16="http://schemas.microsoft.com/office/drawing/2014/main" id="{F0B133FC-FB59-4B5E-9661-6757D1EDAFCA}"/>
              </a:ext>
            </a:extLst>
          </p:cNvPr>
          <p:cNvPicPr>
            <a:picLocks noGrp="1"/>
          </p:cNvPicPr>
          <p:nvPr>
            <p:ph idx="1"/>
          </p:nvPr>
        </p:nvPicPr>
        <p:blipFill rotWithShape="1">
          <a:blip r:embed="rId2"/>
          <a:srcRect t="36672" r="-1" b="19587"/>
          <a:stretch/>
        </p:blipFill>
        <p:spPr bwMode="auto">
          <a:xfrm>
            <a:off x="2747771" y="1"/>
            <a:ext cx="8557447" cy="5347244"/>
          </a:xfrm>
          <a:custGeom>
            <a:avLst/>
            <a:gdLst/>
            <a:ahLst/>
            <a:cxnLst/>
            <a:rect l="l" t="t" r="r" b="b"/>
            <a:pathLst>
              <a:path w="9366779" h="5852967">
                <a:moveTo>
                  <a:pt x="1169579" y="0"/>
                </a:moveTo>
                <a:lnTo>
                  <a:pt x="8197201" y="0"/>
                </a:lnTo>
                <a:lnTo>
                  <a:pt x="9366779" y="1169579"/>
                </a:lnTo>
                <a:lnTo>
                  <a:pt x="4683391" y="5852967"/>
                </a:lnTo>
                <a:lnTo>
                  <a:pt x="0" y="1169579"/>
                </a:lnTo>
                <a:close/>
              </a:path>
            </a:pathLst>
          </a:custGeom>
          <a:noFill/>
        </p:spPr>
      </p:pic>
      <p:sp>
        <p:nvSpPr>
          <p:cNvPr id="14" name="Freeform: Shape 13">
            <a:extLst>
              <a:ext uri="{FF2B5EF4-FFF2-40B4-BE49-F238E27FC236}">
                <a16:creationId xmlns:a16="http://schemas.microsoft.com/office/drawing/2014/main" id="{F98D51C6-1188-49B8-B829-31D2C2813F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456BA586-8922-4113-BD35-BBF1EB1A1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6909" y="5272381"/>
            <a:ext cx="3171238" cy="158561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61739" y="2074303"/>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ame 19">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23102" y="1635666"/>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Shape 60">
            <a:extLst>
              <a:ext uri="{FF2B5EF4-FFF2-40B4-BE49-F238E27FC236}">
                <a16:creationId xmlns:a16="http://schemas.microsoft.com/office/drawing/2014/main" id="{19AE4AFC-3EB5-4315-A731-6515649CB55B}"/>
              </a:ext>
            </a:extLst>
          </p:cNvPr>
          <p:cNvSpPr>
            <a:spLocks/>
          </p:cNvSpPr>
          <p:nvPr/>
        </p:nvSpPr>
        <p:spPr>
          <a:xfrm>
            <a:off x="1738683" y="3087528"/>
            <a:ext cx="3618284" cy="1345720"/>
          </a:xfrm>
          <a:prstGeom prst="rect">
            <a:avLst/>
          </a:prstGeom>
          <a:noFill/>
        </p:spPr>
        <p:txBody>
          <a:bodyPr vert="horz" lIns="91440" tIns="45720" rIns="91440" bIns="45720" rtlCol="0" anchor="ctr">
            <a:noAutofit/>
          </a:bodyPr>
          <a:lstStyle/>
          <a:p>
            <a:pPr algn="ctr">
              <a:lnSpc>
                <a:spcPct val="90000"/>
              </a:lnSpc>
              <a:spcBef>
                <a:spcPct val="0"/>
              </a:spcBef>
              <a:spcAft>
                <a:spcPts val="600"/>
              </a:spcAft>
            </a:pPr>
            <a:r>
              <a:rPr lang="en-US" sz="2800" b="1" dirty="0" err="1">
                <a:solidFill>
                  <a:srgbClr val="080808"/>
                </a:solidFill>
                <a:ea typeface="+mj-ea"/>
                <a:cs typeface="+mj-cs"/>
              </a:rPr>
              <a:t>Parte</a:t>
            </a:r>
            <a:r>
              <a:rPr lang="en-US" sz="2800" b="1" dirty="0">
                <a:solidFill>
                  <a:srgbClr val="080808"/>
                </a:solidFill>
                <a:ea typeface="+mj-ea"/>
                <a:cs typeface="+mj-cs"/>
              </a:rPr>
              <a:t> I</a:t>
            </a:r>
            <a:endParaRPr lang="en-US" sz="2800" dirty="0">
              <a:solidFill>
                <a:srgbClr val="080808"/>
              </a:solidFill>
              <a:ea typeface="+mj-ea"/>
              <a:cs typeface="+mj-cs"/>
            </a:endParaRPr>
          </a:p>
          <a:p>
            <a:pPr algn="ctr">
              <a:lnSpc>
                <a:spcPct val="90000"/>
              </a:lnSpc>
              <a:spcBef>
                <a:spcPct val="0"/>
              </a:spcBef>
              <a:spcAft>
                <a:spcPts val="600"/>
              </a:spcAft>
            </a:pPr>
            <a:r>
              <a:rPr lang="en-US" sz="2800" dirty="0">
                <a:solidFill>
                  <a:srgbClr val="080808"/>
                </a:solidFill>
                <a:ea typeface="+mj-ea"/>
                <a:cs typeface="+mj-cs"/>
              </a:rPr>
              <a:t> </a:t>
            </a:r>
          </a:p>
          <a:p>
            <a:pPr algn="ctr">
              <a:lnSpc>
                <a:spcPct val="90000"/>
              </a:lnSpc>
              <a:spcBef>
                <a:spcPct val="0"/>
              </a:spcBef>
              <a:spcAft>
                <a:spcPts val="600"/>
              </a:spcAft>
            </a:pPr>
            <a:r>
              <a:rPr lang="en-US" sz="2800" dirty="0">
                <a:solidFill>
                  <a:srgbClr val="080808"/>
                </a:solidFill>
                <a:ea typeface="+mj-ea"/>
                <a:cs typeface="+mj-cs"/>
              </a:rPr>
              <a:t> O </a:t>
            </a:r>
            <a:r>
              <a:rPr lang="en-US" sz="2800" dirty="0" err="1">
                <a:solidFill>
                  <a:srgbClr val="080808"/>
                </a:solidFill>
                <a:ea typeface="+mj-ea"/>
                <a:cs typeface="+mj-cs"/>
              </a:rPr>
              <a:t>Caminho</a:t>
            </a:r>
            <a:r>
              <a:rPr lang="en-US" sz="2800" dirty="0">
                <a:solidFill>
                  <a:srgbClr val="080808"/>
                </a:solidFill>
                <a:ea typeface="+mj-ea"/>
                <a:cs typeface="+mj-cs"/>
              </a:rPr>
              <a:t> da </a:t>
            </a:r>
            <a:r>
              <a:rPr lang="en-US" sz="2800" dirty="0" err="1">
                <a:solidFill>
                  <a:srgbClr val="080808"/>
                </a:solidFill>
                <a:ea typeface="+mj-ea"/>
                <a:cs typeface="+mj-cs"/>
              </a:rPr>
              <a:t>Tragédia</a:t>
            </a:r>
            <a:endParaRPr lang="en-US" sz="2800" dirty="0">
              <a:solidFill>
                <a:srgbClr val="080808"/>
              </a:solidFill>
              <a:ea typeface="+mj-ea"/>
              <a:cs typeface="+mj-cs"/>
            </a:endParaRPr>
          </a:p>
        </p:txBody>
      </p:sp>
    </p:spTree>
    <p:extLst>
      <p:ext uri="{BB962C8B-B14F-4D97-AF65-F5344CB8AC3E}">
        <p14:creationId xmlns:p14="http://schemas.microsoft.com/office/powerpoint/2010/main" val="2684379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3">
            <a:extLst>
              <a:ext uri="{FF2B5EF4-FFF2-40B4-BE49-F238E27FC236}">
                <a16:creationId xmlns:a16="http://schemas.microsoft.com/office/drawing/2014/main" id="{42652E5B-529F-4BE8-A4E1-F8FD21E17F2B}"/>
              </a:ext>
            </a:extLst>
          </p:cNvPr>
          <p:cNvSpPr>
            <a:spLocks noChangeArrowheads="1"/>
          </p:cNvSpPr>
          <p:nvPr/>
        </p:nvSpPr>
        <p:spPr bwMode="auto">
          <a:xfrm>
            <a:off x="4334256" y="404812"/>
            <a:ext cx="7735824" cy="641508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Autofit/>
          </a:bodyPr>
          <a:lstStyle/>
          <a:p>
            <a:pPr marL="0" marR="0" lvl="0" indent="0" fontAlgn="base">
              <a:lnSpc>
                <a:spcPct val="90000"/>
              </a:lnSpc>
              <a:spcBef>
                <a:spcPct val="0"/>
              </a:spcBef>
              <a:spcAft>
                <a:spcPts val="600"/>
              </a:spcAft>
              <a:buClrTx/>
              <a:buSzTx/>
              <a:tabLst/>
              <a:defRPr/>
            </a:pPr>
            <a:r>
              <a:rPr lang="en-US" altLang="pt-BR" sz="2800" b="1" dirty="0" err="1">
                <a:ea typeface="+mj-ea"/>
                <a:cs typeface="+mj-cs"/>
              </a:rPr>
              <a:t>Parte</a:t>
            </a:r>
            <a:r>
              <a:rPr lang="en-US" altLang="pt-BR" sz="2800" b="1" dirty="0">
                <a:ea typeface="+mj-ea"/>
                <a:cs typeface="+mj-cs"/>
              </a:rPr>
              <a:t> I</a:t>
            </a:r>
            <a:endParaRPr kumimoji="0" lang="en-US" altLang="pt-BR" sz="2800" b="1" i="0" u="none" strike="noStrike" cap="none" spc="0" normalizeH="0" baseline="0" noProof="0" dirty="0">
              <a:ln>
                <a:noFill/>
              </a:ln>
              <a:effectLst/>
              <a:uLnTx/>
              <a:uFillTx/>
              <a:ea typeface="+mj-ea"/>
              <a:cs typeface="+mj-cs"/>
            </a:endParaRPr>
          </a:p>
          <a:p>
            <a:pPr lvl="0" eaLnBrk="0" fontAlgn="base" hangingPunct="0">
              <a:lnSpc>
                <a:spcPct val="150000"/>
              </a:lnSpc>
              <a:spcBef>
                <a:spcPct val="0"/>
              </a:spcBef>
              <a:spcAft>
                <a:spcPct val="0"/>
              </a:spcAft>
            </a:pPr>
            <a:r>
              <a:rPr lang="pt-PT" altLang="pt-BR" sz="2400" dirty="0">
                <a:solidFill>
                  <a:srgbClr val="222222"/>
                </a:solidFill>
              </a:rPr>
              <a:t>Em 20 de abril de 2010, os 126 trabalhadores da BP </a:t>
            </a:r>
            <a:r>
              <a:rPr lang="pt-BR" dirty="0"/>
              <a:t>(anteriormente conhecida como British </a:t>
            </a:r>
            <a:r>
              <a:rPr lang="pt-BR" dirty="0" err="1"/>
              <a:t>Petroleum</a:t>
            </a:r>
            <a:r>
              <a:rPr lang="pt-BR" dirty="0"/>
              <a:t>, quarta maior corporação do mundo com produção de 4 milhões de barris dia e operando em 30 países)</a:t>
            </a:r>
            <a:r>
              <a:rPr lang="pt-BR" sz="2400" dirty="0"/>
              <a:t>, alocados na</a:t>
            </a:r>
            <a:r>
              <a:rPr lang="pt-PT" altLang="pt-BR" sz="2400" dirty="0">
                <a:solidFill>
                  <a:srgbClr val="222222"/>
                </a:solidFill>
              </a:rPr>
              <a:t> Deepwater Horizon </a:t>
            </a:r>
            <a:r>
              <a:rPr lang="pt-PT" altLang="pt-BR" dirty="0">
                <a:solidFill>
                  <a:srgbClr val="222222"/>
                </a:solidFill>
              </a:rPr>
              <a:t>(construída por $ 350 milhões e a um custo de locação de 1 milhão dia)</a:t>
            </a:r>
            <a:r>
              <a:rPr lang="pt-PT" altLang="pt-BR" sz="2400" dirty="0">
                <a:solidFill>
                  <a:srgbClr val="222222"/>
                </a:solidFill>
              </a:rPr>
              <a:t> realizavam tarefas de rotina na exploração de um poço de petróleo, inconscientes do desastre iminente, que teria impactos desconhecidos, moldados pelas distintas culturas, instituições e geografia da região do Golfo, e por forças econômicas resultantes da coexistência única de recursos energéticos, abundante pesca, vida selvagem e turismo costeiro. </a:t>
            </a:r>
          </a:p>
        </p:txBody>
      </p:sp>
      <p:pic>
        <p:nvPicPr>
          <p:cNvPr id="14" name="Picture 62" descr="Navio na água&#10;&#10;Descrição gerada automaticamente">
            <a:extLst>
              <a:ext uri="{FF2B5EF4-FFF2-40B4-BE49-F238E27FC236}">
                <a16:creationId xmlns:a16="http://schemas.microsoft.com/office/drawing/2014/main" id="{333FE87F-81A9-488A-A42C-2C70713A9570}"/>
              </a:ext>
            </a:extLst>
          </p:cNvPr>
          <p:cNvPicPr>
            <a:picLocks noGrp="1"/>
          </p:cNvPicPr>
          <p:nvPr>
            <p:ph idx="1"/>
          </p:nvPr>
        </p:nvPicPr>
        <p:blipFill rotWithShape="1">
          <a:blip r:embed="rId2"/>
          <a:srcRect l="1482" r="1956"/>
          <a:stretch/>
        </p:blipFill>
        <p:spPr bwMode="auto">
          <a:xfrm>
            <a:off x="0" y="38100"/>
            <a:ext cx="4248130" cy="6781800"/>
          </a:xfrm>
          <a:prstGeom prst="rect">
            <a:avLst/>
          </a:prstGeom>
          <a:noFill/>
          <a:effectLst/>
        </p:spPr>
      </p:pic>
    </p:spTree>
    <p:extLst>
      <p:ext uri="{BB962C8B-B14F-4D97-AF65-F5344CB8AC3E}">
        <p14:creationId xmlns:p14="http://schemas.microsoft.com/office/powerpoint/2010/main" val="774309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62" descr="Navio na água&#10;&#10;Descrição gerada automaticamente">
            <a:extLst>
              <a:ext uri="{FF2B5EF4-FFF2-40B4-BE49-F238E27FC236}">
                <a16:creationId xmlns:a16="http://schemas.microsoft.com/office/drawing/2014/main" id="{49EBECAB-120E-479C-8C09-9FD6186FCDE6}"/>
              </a:ext>
            </a:extLst>
          </p:cNvPr>
          <p:cNvPicPr>
            <a:picLocks noGrp="1"/>
          </p:cNvPicPr>
          <p:nvPr>
            <p:ph idx="1"/>
          </p:nvPr>
        </p:nvPicPr>
        <p:blipFill rotWithShape="1">
          <a:blip r:embed="rId2"/>
          <a:srcRect l="1482" r="1956"/>
          <a:stretch/>
        </p:blipFill>
        <p:spPr bwMode="auto">
          <a:xfrm>
            <a:off x="0" y="38100"/>
            <a:ext cx="4248130" cy="6781800"/>
          </a:xfrm>
          <a:prstGeom prst="rect">
            <a:avLst/>
          </a:prstGeom>
          <a:noFill/>
          <a:effectLst/>
        </p:spPr>
      </p:pic>
      <p:sp>
        <p:nvSpPr>
          <p:cNvPr id="13" name="Rectangle 3">
            <a:extLst>
              <a:ext uri="{FF2B5EF4-FFF2-40B4-BE49-F238E27FC236}">
                <a16:creationId xmlns:a16="http://schemas.microsoft.com/office/drawing/2014/main" id="{42652E5B-529F-4BE8-A4E1-F8FD21E17F2B}"/>
              </a:ext>
            </a:extLst>
          </p:cNvPr>
          <p:cNvSpPr>
            <a:spLocks noChangeArrowheads="1"/>
          </p:cNvSpPr>
          <p:nvPr/>
        </p:nvSpPr>
        <p:spPr bwMode="auto">
          <a:xfrm>
            <a:off x="4339570" y="1886058"/>
            <a:ext cx="7943870" cy="439826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600"/>
              </a:spcAft>
              <a:buClrTx/>
              <a:buSzTx/>
              <a:buFontTx/>
              <a:buNone/>
              <a:tabLst/>
              <a:defRPr/>
            </a:pPr>
            <a:r>
              <a:rPr kumimoji="0" lang="en-US" altLang="pt-BR" sz="2400" b="1" i="0" u="none" strike="noStrike" kern="1200" cap="none" spc="0" normalizeH="0" baseline="0" noProof="0" dirty="0" err="1">
                <a:ln>
                  <a:noFill/>
                </a:ln>
                <a:solidFill>
                  <a:prstClr val="black"/>
                </a:solidFill>
                <a:effectLst/>
                <a:uLnTx/>
                <a:uFillTx/>
                <a:latin typeface="Calibri" panose="020F0502020204030204"/>
                <a:ea typeface="+mn-ea"/>
                <a:cs typeface="+mn-cs"/>
              </a:rPr>
              <a:t>Parte</a:t>
            </a:r>
            <a:r>
              <a:rPr kumimoji="0" lang="en-US" altLang="pt-BR" sz="2400" b="1" i="0" u="none" strike="noStrike" kern="1200" cap="none" spc="0" normalizeH="0" baseline="0" noProof="0" dirty="0">
                <a:ln>
                  <a:noFill/>
                </a:ln>
                <a:solidFill>
                  <a:prstClr val="black"/>
                </a:solidFill>
                <a:effectLst/>
                <a:uLnTx/>
                <a:uFillTx/>
                <a:latin typeface="Calibri" panose="020F0502020204030204"/>
                <a:ea typeface="+mn-ea"/>
                <a:cs typeface="+mn-cs"/>
              </a:rPr>
              <a:t> I</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pt-PT" altLang="pt-BR" sz="2400" b="0" i="0" u="none" strike="noStrike" kern="1200" cap="none" spc="0" normalizeH="0" baseline="0" noProof="0" dirty="0">
                <a:ln>
                  <a:noFill/>
                </a:ln>
                <a:solidFill>
                  <a:srgbClr val="222222"/>
                </a:solidFill>
                <a:effectLst/>
                <a:uLnTx/>
                <a:uFillTx/>
                <a:ea typeface="+mn-ea"/>
                <a:cs typeface="+mn-cs"/>
              </a:rPr>
              <a:t>A industria de óleo e do gás, seduzida pelas reservas do Golfo e incentivos públicos, desenvolviou e implantou progressivamente novas tecnologias, em escalas cada vez maiores, em águas cada vez mais profundas e mais afastadas da costa. </a:t>
            </a: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pt-PT" altLang="pt-BR" sz="2400" b="0" i="0" u="none" strike="noStrike" kern="1200" cap="none" spc="0" normalizeH="0" baseline="0" noProof="0" dirty="0">
              <a:ln>
                <a:noFill/>
              </a:ln>
              <a:solidFill>
                <a:srgbClr val="222222"/>
              </a:solidFill>
              <a:effectLst/>
              <a:uLnTx/>
              <a:uFillTx/>
              <a:ea typeface="+mn-ea"/>
              <a:cs typeface="+mn-cs"/>
            </a:endParaRPr>
          </a:p>
          <a:p>
            <a:pPr eaLnBrk="0" fontAlgn="base" hangingPunct="0">
              <a:lnSpc>
                <a:spcPct val="150000"/>
              </a:lnSpc>
              <a:spcBef>
                <a:spcPct val="0"/>
              </a:spcBef>
              <a:spcAft>
                <a:spcPct val="0"/>
              </a:spcAft>
            </a:pPr>
            <a:r>
              <a:rPr lang="pt-PT" altLang="pt-BR" sz="2400" dirty="0">
                <a:solidFill>
                  <a:srgbClr val="222222"/>
                </a:solidFill>
              </a:rPr>
              <a:t>A regulação, não conseguiu acompanhar o ritmo da expansão da industria e das novas tecnologias, geralmente devido à resistência do setor a mais supervisão. </a:t>
            </a: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pt-PT" altLang="pt-BR" sz="2000" b="0" i="0" u="none" strike="noStrike" kern="1200" cap="none" spc="0" normalizeH="0" baseline="0" noProof="0" dirty="0">
              <a:ln>
                <a:noFill/>
              </a:ln>
              <a:solidFill>
                <a:srgbClr val="222222"/>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3293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62" descr="Navio na água&#10;&#10;Descrição gerada automaticamente">
            <a:extLst>
              <a:ext uri="{FF2B5EF4-FFF2-40B4-BE49-F238E27FC236}">
                <a16:creationId xmlns:a16="http://schemas.microsoft.com/office/drawing/2014/main" id="{49EBECAB-120E-479C-8C09-9FD6186FCDE6}"/>
              </a:ext>
            </a:extLst>
          </p:cNvPr>
          <p:cNvPicPr>
            <a:picLocks noGrp="1"/>
          </p:cNvPicPr>
          <p:nvPr>
            <p:ph idx="1"/>
          </p:nvPr>
        </p:nvPicPr>
        <p:blipFill rotWithShape="1">
          <a:blip r:embed="rId2"/>
          <a:srcRect l="1482" r="1956"/>
          <a:stretch/>
        </p:blipFill>
        <p:spPr bwMode="auto">
          <a:xfrm>
            <a:off x="0" y="38100"/>
            <a:ext cx="4248130" cy="6781800"/>
          </a:xfrm>
          <a:prstGeom prst="rect">
            <a:avLst/>
          </a:prstGeom>
          <a:noFill/>
          <a:effectLst/>
        </p:spPr>
      </p:pic>
      <p:sp>
        <p:nvSpPr>
          <p:cNvPr id="13" name="Rectangle 3">
            <a:extLst>
              <a:ext uri="{FF2B5EF4-FFF2-40B4-BE49-F238E27FC236}">
                <a16:creationId xmlns:a16="http://schemas.microsoft.com/office/drawing/2014/main" id="{42652E5B-529F-4BE8-A4E1-F8FD21E17F2B}"/>
              </a:ext>
            </a:extLst>
          </p:cNvPr>
          <p:cNvSpPr>
            <a:spLocks noChangeArrowheads="1"/>
          </p:cNvSpPr>
          <p:nvPr/>
        </p:nvSpPr>
        <p:spPr bwMode="auto">
          <a:xfrm>
            <a:off x="4319577" y="162194"/>
            <a:ext cx="7800975" cy="632455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600"/>
              </a:spcAft>
              <a:buClrTx/>
              <a:buSzTx/>
              <a:buFontTx/>
              <a:buNone/>
              <a:tabLst/>
              <a:defRPr/>
            </a:pPr>
            <a:r>
              <a:rPr kumimoji="0" lang="en-US" altLang="pt-BR" sz="2400" b="1" i="0" u="none" strike="noStrike" kern="1200" cap="none" spc="0" normalizeH="0" baseline="0" noProof="0" dirty="0" err="1">
                <a:ln>
                  <a:noFill/>
                </a:ln>
                <a:solidFill>
                  <a:prstClr val="black"/>
                </a:solidFill>
                <a:effectLst/>
                <a:uLnTx/>
                <a:uFillTx/>
                <a:latin typeface="Calibri" panose="020F0502020204030204"/>
                <a:ea typeface="+mn-ea"/>
                <a:cs typeface="+mn-cs"/>
              </a:rPr>
              <a:t>Parte</a:t>
            </a:r>
            <a:r>
              <a:rPr kumimoji="0" lang="en-US" altLang="pt-BR" sz="2400" b="1" i="0" u="none" strike="noStrike" kern="1200" cap="none" spc="0" normalizeH="0" baseline="0" noProof="0" dirty="0">
                <a:ln>
                  <a:noFill/>
                </a:ln>
                <a:solidFill>
                  <a:prstClr val="black"/>
                </a:solidFill>
                <a:effectLst/>
                <a:uLnTx/>
                <a:uFillTx/>
                <a:latin typeface="Calibri" panose="020F0502020204030204"/>
                <a:ea typeface="+mn-ea"/>
                <a:cs typeface="+mn-cs"/>
              </a:rPr>
              <a:t> I</a:t>
            </a: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pt-PT" altLang="pt-BR" sz="2000" b="0" i="0" u="none" strike="noStrike" kern="1200" cap="none" spc="0" normalizeH="0" baseline="0" noProof="0" dirty="0">
              <a:ln>
                <a:noFill/>
              </a:ln>
              <a:solidFill>
                <a:srgbClr val="222222"/>
              </a:solidFill>
              <a:effectLst/>
              <a:uLnTx/>
              <a:uFillTx/>
              <a:latin typeface="Calibri" panose="020F0502020204030204"/>
              <a:ea typeface="+mn-ea"/>
              <a:cs typeface="+mn-cs"/>
            </a:endParaRPr>
          </a:p>
          <a:p>
            <a:pPr lvl="0" eaLnBrk="0" fontAlgn="base" hangingPunct="0">
              <a:lnSpc>
                <a:spcPct val="150000"/>
              </a:lnSpc>
              <a:spcBef>
                <a:spcPct val="0"/>
              </a:spcBef>
              <a:spcAft>
                <a:spcPct val="0"/>
              </a:spcAft>
            </a:pPr>
            <a:r>
              <a:rPr lang="pt-PT" altLang="pt-BR" sz="2400" dirty="0">
                <a:solidFill>
                  <a:srgbClr val="222222"/>
                </a:solidFill>
              </a:rPr>
              <a:t>O resultado foi um sério e, finalmente, imperdoável, déficit na supervisão da perfuração offshore, que levou a explosão do poço Macondo e ao derramamento de óleo que se seguiu. </a:t>
            </a:r>
          </a:p>
          <a:p>
            <a:pPr lvl="0" eaLnBrk="0" fontAlgn="base" hangingPunct="0">
              <a:lnSpc>
                <a:spcPct val="150000"/>
              </a:lnSpc>
              <a:spcBef>
                <a:spcPct val="0"/>
              </a:spcBef>
              <a:spcAft>
                <a:spcPct val="0"/>
              </a:spcAft>
            </a:pPr>
            <a:endParaRPr lang="pt-PT" altLang="pt-BR" sz="2400" dirty="0">
              <a:solidFill>
                <a:srgbClr val="222222"/>
              </a:solidFill>
            </a:endParaRPr>
          </a:p>
          <a:p>
            <a:pPr lvl="0" eaLnBrk="0" fontAlgn="base" hangingPunct="0">
              <a:lnSpc>
                <a:spcPct val="150000"/>
              </a:lnSpc>
              <a:spcBef>
                <a:spcPct val="0"/>
              </a:spcBef>
              <a:spcAft>
                <a:spcPct val="0"/>
              </a:spcAft>
            </a:pPr>
            <a:r>
              <a:rPr lang="pt-BR" sz="2400" dirty="0"/>
              <a:t>Os capítulos 1 a 3 descrevem os eventos de 20 de abril no </a:t>
            </a:r>
            <a:r>
              <a:rPr lang="pt-BR" sz="2400" dirty="0" err="1"/>
              <a:t>Deepwater</a:t>
            </a:r>
            <a:r>
              <a:rPr lang="pt-BR" sz="2400" dirty="0"/>
              <a:t> </a:t>
            </a:r>
            <a:r>
              <a:rPr lang="pt-BR" sz="2400" dirty="0" err="1"/>
              <a:t>Horizon</a:t>
            </a:r>
            <a:r>
              <a:rPr lang="pt-BR" sz="2400" dirty="0"/>
              <a:t> e, mais importante, os eventos que levaram nas décadas anteriores, a dramática expansão da perfuração em águas profundas no Golfo e a falta de uma supervisão regulatória capaz de garantir a segurança dessas operações de perfuração.</a:t>
            </a:r>
            <a:endParaRPr lang="pt-PT" altLang="pt-BR" sz="2400" dirty="0"/>
          </a:p>
        </p:txBody>
      </p:sp>
    </p:spTree>
    <p:extLst>
      <p:ext uri="{BB962C8B-B14F-4D97-AF65-F5344CB8AC3E}">
        <p14:creationId xmlns:p14="http://schemas.microsoft.com/office/powerpoint/2010/main" val="1889186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3">
            <a:extLst>
              <a:ext uri="{FF2B5EF4-FFF2-40B4-BE49-F238E27FC236}">
                <a16:creationId xmlns:a16="http://schemas.microsoft.com/office/drawing/2014/main" id="{8453EED3-9E05-4FA8-BE03-AE639E9AD14F}"/>
              </a:ext>
            </a:extLst>
          </p:cNvPr>
          <p:cNvSpPr>
            <a:spLocks noChangeArrowheads="1"/>
          </p:cNvSpPr>
          <p:nvPr/>
        </p:nvSpPr>
        <p:spPr bwMode="auto">
          <a:xfrm>
            <a:off x="393405" y="507403"/>
            <a:ext cx="6020646"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sz="2800" b="1" i="0" u="none" strike="noStrike" cap="none" normalizeH="0" baseline="0" dirty="0">
                <a:ln>
                  <a:noFill/>
                </a:ln>
                <a:solidFill>
                  <a:schemeClr val="tx1"/>
                </a:solidFill>
                <a:effectLst/>
                <a:ea typeface="Arial" panose="020B0604020202020204" pitchFamily="34" charset="0"/>
              </a:rPr>
              <a:t>Capítulo 1</a:t>
            </a:r>
          </a:p>
          <a:p>
            <a:pPr eaLnBrk="0" fontAlgn="base" hangingPunct="0">
              <a:lnSpc>
                <a:spcPct val="150000"/>
              </a:lnSpc>
              <a:spcBef>
                <a:spcPct val="0"/>
              </a:spcBef>
              <a:spcAft>
                <a:spcPct val="0"/>
              </a:spcAft>
            </a:pPr>
            <a:r>
              <a:rPr lang="pt-BR" sz="2800" dirty="0">
                <a:solidFill>
                  <a:srgbClr val="004198"/>
                </a:solidFill>
              </a:rPr>
              <a:t>A </a:t>
            </a:r>
            <a:r>
              <a:rPr lang="pt-BR" sz="2800" dirty="0" err="1">
                <a:solidFill>
                  <a:srgbClr val="004198"/>
                </a:solidFill>
              </a:rPr>
              <a:t>Deepwater</a:t>
            </a:r>
            <a:r>
              <a:rPr lang="pt-BR" sz="2800" dirty="0">
                <a:solidFill>
                  <a:srgbClr val="004198"/>
                </a:solidFill>
              </a:rPr>
              <a:t> </a:t>
            </a:r>
            <a:r>
              <a:rPr lang="pt-BR" sz="2800" dirty="0" err="1">
                <a:solidFill>
                  <a:srgbClr val="004198"/>
                </a:solidFill>
              </a:rPr>
              <a:t>Horizon</a:t>
            </a:r>
            <a:r>
              <a:rPr lang="pt-BR" sz="2800" dirty="0">
                <a:solidFill>
                  <a:srgbClr val="004198"/>
                </a:solidFill>
              </a:rPr>
              <a:t>, o poço </a:t>
            </a:r>
            <a:r>
              <a:rPr lang="pt-BR" sz="2800" dirty="0" err="1">
                <a:solidFill>
                  <a:srgbClr val="004198"/>
                </a:solidFill>
              </a:rPr>
              <a:t>Macondo</a:t>
            </a:r>
            <a:r>
              <a:rPr lang="pt-BR" sz="2800" dirty="0">
                <a:solidFill>
                  <a:srgbClr val="004198"/>
                </a:solidFill>
              </a:rPr>
              <a:t>, e a morte súbita no Golfo do México</a:t>
            </a:r>
            <a:endParaRPr kumimoji="0" lang="pt-BR" altLang="pt-BR" sz="2800" b="0" i="0" u="none" strike="noStrike" cap="none" normalizeH="0" baseline="0" dirty="0">
              <a:ln>
                <a:noFill/>
              </a:ln>
              <a:solidFill>
                <a:schemeClr val="tx1"/>
              </a:solidFill>
              <a:effectLst/>
            </a:endParaRPr>
          </a:p>
        </p:txBody>
      </p:sp>
      <p:sp>
        <p:nvSpPr>
          <p:cNvPr id="23" name="Rectangle 4">
            <a:extLst>
              <a:ext uri="{FF2B5EF4-FFF2-40B4-BE49-F238E27FC236}">
                <a16:creationId xmlns:a16="http://schemas.microsoft.com/office/drawing/2014/main" id="{546803EE-09B9-4E28-8B9C-4BFAC53732BD}"/>
              </a:ext>
            </a:extLst>
          </p:cNvPr>
          <p:cNvSpPr>
            <a:spLocks noChangeArrowheads="1"/>
          </p:cNvSpPr>
          <p:nvPr/>
        </p:nvSpPr>
        <p:spPr bwMode="auto">
          <a:xfrm>
            <a:off x="162483" y="3066873"/>
            <a:ext cx="5605254" cy="114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pt-BR" sz="2400" b="1" dirty="0"/>
              <a:t>“Todos os envolvidos com o trabalho . . .</a:t>
            </a:r>
          </a:p>
          <a:p>
            <a:pPr>
              <a:lnSpc>
                <a:spcPct val="150000"/>
              </a:lnSpc>
            </a:pPr>
            <a:r>
              <a:rPr lang="pt-BR" sz="2400" b="1" dirty="0"/>
              <a:t>estavam completamente satisfeitos . . .”</a:t>
            </a:r>
          </a:p>
        </p:txBody>
      </p:sp>
      <p:sp>
        <p:nvSpPr>
          <p:cNvPr id="12" name="Rectangle 4">
            <a:extLst>
              <a:ext uri="{FF2B5EF4-FFF2-40B4-BE49-F238E27FC236}">
                <a16:creationId xmlns:a16="http://schemas.microsoft.com/office/drawing/2014/main" id="{BA264158-1138-4589-B99E-E71D5CAFC22C}"/>
              </a:ext>
            </a:extLst>
          </p:cNvPr>
          <p:cNvSpPr>
            <a:spLocks noChangeArrowheads="1"/>
          </p:cNvSpPr>
          <p:nvPr/>
        </p:nvSpPr>
        <p:spPr bwMode="auto">
          <a:xfrm>
            <a:off x="537663" y="5127728"/>
            <a:ext cx="5068261" cy="96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2000" i="0" u="none" strike="noStrike" kern="1200" cap="none" spc="0" normalizeH="0" baseline="0" noProof="0" dirty="0">
                <a:ln>
                  <a:noFill/>
                </a:ln>
                <a:solidFill>
                  <a:prstClr val="black"/>
                </a:solidFill>
                <a:effectLst/>
                <a:uLnTx/>
                <a:uFillTx/>
                <a:latin typeface="Calibri" panose="020F0502020204030204"/>
                <a:ea typeface="+mn-ea"/>
                <a:cs typeface="+mn-cs"/>
              </a:rPr>
              <a:t>O capítulo 1, descreve em </a:t>
            </a:r>
            <a:r>
              <a:rPr lang="pt-BR" sz="2000" dirty="0">
                <a:solidFill>
                  <a:prstClr val="black"/>
                </a:solidFill>
                <a:latin typeface="Calibri" panose="020F0502020204030204"/>
              </a:rPr>
              <a:t>d</a:t>
            </a:r>
            <a:r>
              <a:rPr kumimoji="0" lang="pt-BR" sz="2000" i="0" u="none" strike="noStrike" kern="1200" cap="none" spc="0" normalizeH="0" baseline="0" noProof="0" dirty="0" err="1">
                <a:ln>
                  <a:noFill/>
                </a:ln>
                <a:solidFill>
                  <a:prstClr val="black"/>
                </a:solidFill>
                <a:effectLst/>
                <a:uLnTx/>
                <a:uFillTx/>
                <a:latin typeface="Calibri" panose="020F0502020204030204"/>
                <a:ea typeface="+mn-ea"/>
                <a:cs typeface="+mn-cs"/>
              </a:rPr>
              <a:t>etalhes</a:t>
            </a:r>
            <a:r>
              <a:rPr kumimoji="0" lang="pt-BR" sz="2000" i="0" u="none" strike="noStrike" kern="1200" cap="none" spc="0" normalizeH="0" baseline="0" noProof="0" dirty="0">
                <a:ln>
                  <a:noFill/>
                </a:ln>
                <a:solidFill>
                  <a:prstClr val="black"/>
                </a:solidFill>
                <a:effectLst/>
                <a:uLnTx/>
                <a:uFillTx/>
                <a:latin typeface="Calibri" panose="020F0502020204030204"/>
                <a:ea typeface="+mn-ea"/>
                <a:cs typeface="+mn-cs"/>
              </a:rPr>
              <a:t> o</a:t>
            </a:r>
            <a:r>
              <a:rPr lang="pt-BR" sz="2000" dirty="0">
                <a:solidFill>
                  <a:prstClr val="black"/>
                </a:solidFill>
                <a:latin typeface="Calibri" panose="020F0502020204030204"/>
              </a:rPr>
              <a:t>s acontecimentos do 20 de abril de 2010</a:t>
            </a:r>
            <a:endParaRPr kumimoji="0" lang="pt-BR" altLang="pt-BR"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97" descr="Uma imagem contendo homem, morro, fumaça&#10;&#10;Descrição gerada automaticamente">
            <a:extLst>
              <a:ext uri="{FF2B5EF4-FFF2-40B4-BE49-F238E27FC236}">
                <a16:creationId xmlns:a16="http://schemas.microsoft.com/office/drawing/2014/main" id="{62F93BAF-ACE6-422A-ADFD-9CE3F13F5DA5}"/>
              </a:ext>
            </a:extLst>
          </p:cNvPr>
          <p:cNvPicPr/>
          <p:nvPr/>
        </p:nvPicPr>
        <p:blipFill rotWithShape="1">
          <a:blip r:embed="rId2"/>
          <a:srcRect l="5569" r="5571" b="47670"/>
          <a:stretch/>
        </p:blipFill>
        <p:spPr bwMode="auto">
          <a:xfrm>
            <a:off x="6565280" y="-3242"/>
            <a:ext cx="4829177" cy="5647022"/>
          </a:xfrm>
          <a:prstGeom prst="rect">
            <a:avLst/>
          </a:prstGeom>
          <a:noFill/>
        </p:spPr>
      </p:pic>
      <p:sp>
        <p:nvSpPr>
          <p:cNvPr id="14" name="CaixaDeTexto 13">
            <a:extLst>
              <a:ext uri="{FF2B5EF4-FFF2-40B4-BE49-F238E27FC236}">
                <a16:creationId xmlns:a16="http://schemas.microsoft.com/office/drawing/2014/main" id="{05035E34-40CD-4A2D-9ABB-5F5869F9EB0C}"/>
              </a:ext>
            </a:extLst>
          </p:cNvPr>
          <p:cNvSpPr txBox="1"/>
          <p:nvPr/>
        </p:nvSpPr>
        <p:spPr>
          <a:xfrm>
            <a:off x="6414051" y="5706122"/>
            <a:ext cx="4969822" cy="1015663"/>
          </a:xfrm>
          <a:prstGeom prst="rect">
            <a:avLst/>
          </a:prstGeom>
          <a:noFill/>
        </p:spPr>
        <p:txBody>
          <a:bodyPr wrap="none" rtlCol="0">
            <a:spAutoFit/>
          </a:bodyPr>
          <a:lstStyle/>
          <a:p>
            <a:r>
              <a:rPr lang="pt-BR" sz="1200" dirty="0"/>
              <a:t>O engenheiro-chefe Steve </a:t>
            </a:r>
            <a:r>
              <a:rPr lang="pt-BR" sz="1200" dirty="0" err="1"/>
              <a:t>Bertone</a:t>
            </a:r>
            <a:r>
              <a:rPr lang="pt-BR" sz="1200" dirty="0"/>
              <a:t> lembrou dos momentos dramáticos antes</a:t>
            </a:r>
          </a:p>
          <a:p>
            <a:r>
              <a:rPr lang="pt-BR" sz="1200" dirty="0"/>
              <a:t>de ordenar aos membros da tripulação a abandonar a plataforma. </a:t>
            </a:r>
          </a:p>
          <a:p>
            <a:r>
              <a:rPr lang="pt-BR" sz="1200" dirty="0"/>
              <a:t>Dos 115 sobreviventes, 16 ficaram gravemente feridos, foram 11 mortos.</a:t>
            </a:r>
          </a:p>
          <a:p>
            <a:r>
              <a:rPr lang="pt-BR" sz="1200" dirty="0"/>
              <a:t>Depois de 36 horas após a primeira explosão, </a:t>
            </a:r>
            <a:r>
              <a:rPr lang="pt-BR" sz="1200" dirty="0" err="1"/>
              <a:t>Deepwater</a:t>
            </a:r>
            <a:r>
              <a:rPr lang="pt-BR" sz="1200" dirty="0"/>
              <a:t> </a:t>
            </a:r>
            <a:r>
              <a:rPr lang="pt-BR" sz="1200" dirty="0" err="1"/>
              <a:t>Horizon</a:t>
            </a:r>
            <a:r>
              <a:rPr lang="pt-BR" sz="1200" dirty="0"/>
              <a:t> afundou </a:t>
            </a:r>
          </a:p>
          <a:p>
            <a:r>
              <a:rPr lang="pt-BR" sz="1200" dirty="0"/>
              <a:t>no dia em 22 de abril de 2010.  </a:t>
            </a:r>
            <a:r>
              <a:rPr lang="pt-BR" sz="1200" i="1" dirty="0"/>
              <a:t>Gerald Herbert / Associated Press</a:t>
            </a:r>
            <a:endParaRPr lang="pt-BR" sz="1200" dirty="0"/>
          </a:p>
        </p:txBody>
      </p:sp>
    </p:spTree>
    <p:extLst>
      <p:ext uri="{BB962C8B-B14F-4D97-AF65-F5344CB8AC3E}">
        <p14:creationId xmlns:p14="http://schemas.microsoft.com/office/powerpoint/2010/main" val="2635381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97" descr="Uma imagem contendo homem, morro, fumaça&#10;&#10;Descrição gerada automaticamente">
            <a:extLst>
              <a:ext uri="{FF2B5EF4-FFF2-40B4-BE49-F238E27FC236}">
                <a16:creationId xmlns:a16="http://schemas.microsoft.com/office/drawing/2014/main" id="{CEE5C03D-CD37-42C6-8D6C-55549B3ABF70}"/>
              </a:ext>
            </a:extLst>
          </p:cNvPr>
          <p:cNvPicPr/>
          <p:nvPr/>
        </p:nvPicPr>
        <p:blipFill rotWithShape="1">
          <a:blip r:embed="rId2"/>
          <a:srcRect l="5569" r="5571" b="47670"/>
          <a:stretch/>
        </p:blipFill>
        <p:spPr bwMode="auto">
          <a:xfrm>
            <a:off x="7362822" y="16242"/>
            <a:ext cx="4829177" cy="5647022"/>
          </a:xfrm>
          <a:prstGeom prst="rect">
            <a:avLst/>
          </a:prstGeom>
          <a:noFill/>
        </p:spPr>
      </p:pic>
      <p:grpSp>
        <p:nvGrpSpPr>
          <p:cNvPr id="24" name="Group 23">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25" name="Rectangle 2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Espaço Reservado para Conteúdo 2">
            <a:extLst>
              <a:ext uri="{FF2B5EF4-FFF2-40B4-BE49-F238E27FC236}">
                <a16:creationId xmlns:a16="http://schemas.microsoft.com/office/drawing/2014/main" id="{FF197B02-2DFD-49CD-8D90-6708289D2F0B}"/>
              </a:ext>
            </a:extLst>
          </p:cNvPr>
          <p:cNvSpPr>
            <a:spLocks noGrp="1"/>
          </p:cNvSpPr>
          <p:nvPr>
            <p:ph idx="1"/>
          </p:nvPr>
        </p:nvSpPr>
        <p:spPr>
          <a:xfrm>
            <a:off x="95794" y="159295"/>
            <a:ext cx="7171234" cy="3716982"/>
          </a:xfrm>
        </p:spPr>
        <p:txBody>
          <a:bodyPr>
            <a:noAutofit/>
          </a:bodyPr>
          <a:lstStyle/>
          <a:p>
            <a:pPr>
              <a:lnSpc>
                <a:spcPct val="150000"/>
              </a:lnSpc>
            </a:pPr>
            <a:r>
              <a:rPr lang="pt-BR" sz="2400" dirty="0"/>
              <a:t>Perfuração em águas profundas, sempre foi um trabalho difícil e perigoso, que combina maquinaria pesada e hidrocarbonetos voláteis extraídos em altas pressões.</a:t>
            </a:r>
          </a:p>
          <a:p>
            <a:pPr marL="0" indent="0">
              <a:lnSpc>
                <a:spcPct val="150000"/>
              </a:lnSpc>
              <a:buNone/>
            </a:pPr>
            <a:endParaRPr lang="pt-BR" sz="2400" dirty="0"/>
          </a:p>
          <a:p>
            <a:pPr>
              <a:lnSpc>
                <a:spcPct val="150000"/>
              </a:lnSpc>
            </a:pPr>
            <a:r>
              <a:rPr lang="pt-BR" sz="2400" dirty="0"/>
              <a:t>A sonda nunca dorme, os turnos são de 12 horas, com 3 semanas de trabalho e 3 de folga, os trabalhadores são bem pagos para ficar longe da família e de casa.</a:t>
            </a:r>
          </a:p>
          <a:p>
            <a:pPr marL="0" indent="0">
              <a:lnSpc>
                <a:spcPct val="150000"/>
              </a:lnSpc>
              <a:buNone/>
            </a:pPr>
            <a:endParaRPr lang="pt-BR" sz="2400" dirty="0"/>
          </a:p>
        </p:txBody>
      </p:sp>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1896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97" descr="Uma imagem contendo homem, morro, fumaça&#10;&#10;Descrição gerada automaticamente">
            <a:extLst>
              <a:ext uri="{FF2B5EF4-FFF2-40B4-BE49-F238E27FC236}">
                <a16:creationId xmlns:a16="http://schemas.microsoft.com/office/drawing/2014/main" id="{CEE5C03D-CD37-42C6-8D6C-55549B3ABF70}"/>
              </a:ext>
            </a:extLst>
          </p:cNvPr>
          <p:cNvPicPr/>
          <p:nvPr/>
        </p:nvPicPr>
        <p:blipFill rotWithShape="1">
          <a:blip r:embed="rId2"/>
          <a:srcRect l="5569" r="5571" b="47670"/>
          <a:stretch/>
        </p:blipFill>
        <p:spPr bwMode="auto">
          <a:xfrm>
            <a:off x="7362822" y="16242"/>
            <a:ext cx="4829177" cy="5647022"/>
          </a:xfrm>
          <a:prstGeom prst="rect">
            <a:avLst/>
          </a:prstGeom>
          <a:noFill/>
        </p:spPr>
      </p:pic>
      <p:grpSp>
        <p:nvGrpSpPr>
          <p:cNvPr id="24" name="Group 23">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25" name="Rectangle 2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Isosceles Triangle 2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 name="Espaço Reservado para Conteúdo 2">
            <a:extLst>
              <a:ext uri="{FF2B5EF4-FFF2-40B4-BE49-F238E27FC236}">
                <a16:creationId xmlns:a16="http://schemas.microsoft.com/office/drawing/2014/main" id="{FF197B02-2DFD-49CD-8D90-6708289D2F0B}"/>
              </a:ext>
            </a:extLst>
          </p:cNvPr>
          <p:cNvSpPr>
            <a:spLocks noGrp="1"/>
          </p:cNvSpPr>
          <p:nvPr>
            <p:ph idx="1"/>
          </p:nvPr>
        </p:nvSpPr>
        <p:spPr>
          <a:xfrm>
            <a:off x="95794" y="159295"/>
            <a:ext cx="7171234" cy="3716982"/>
          </a:xfrm>
        </p:spPr>
        <p:txBody>
          <a:bodyPr>
            <a:noAutofit/>
          </a:bodyPr>
          <a:lstStyle/>
          <a:p>
            <a:pPr>
              <a:lnSpc>
                <a:spcPct val="150000"/>
              </a:lnSpc>
            </a:pPr>
            <a:r>
              <a:rPr lang="pt-BR" sz="2400" dirty="0"/>
              <a:t>Desde 2001, o Golfo do México tem uma força de trabalho de 35.000 pessoas, trabalhando em 90 grandes plataformas de perfuração e 3.500 plataformas de produção.</a:t>
            </a:r>
          </a:p>
          <a:p>
            <a:pPr marL="0" indent="0">
              <a:lnSpc>
                <a:spcPct val="150000"/>
              </a:lnSpc>
              <a:buNone/>
            </a:pPr>
            <a:endParaRPr lang="pt-BR" sz="2400" dirty="0"/>
          </a:p>
          <a:p>
            <a:pPr>
              <a:lnSpc>
                <a:spcPct val="150000"/>
              </a:lnSpc>
            </a:pPr>
            <a:r>
              <a:rPr lang="pt-BR" sz="2400" dirty="0"/>
              <a:t>Desde 2001 foram 1.550 feridos, 60 mortes e 948 incêndios e explosões.</a:t>
            </a:r>
          </a:p>
          <a:p>
            <a:pPr marL="0" indent="0">
              <a:lnSpc>
                <a:spcPct val="150000"/>
              </a:lnSpc>
              <a:buNone/>
            </a:pPr>
            <a:endParaRPr lang="pt-BR" sz="2400" dirty="0"/>
          </a:p>
        </p:txBody>
      </p:sp>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340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3">
            <a:extLst>
              <a:ext uri="{FF2B5EF4-FFF2-40B4-BE49-F238E27FC236}">
                <a16:creationId xmlns:a16="http://schemas.microsoft.com/office/drawing/2014/main" id="{42652E5B-529F-4BE8-A4E1-F8FD21E17F2B}"/>
              </a:ext>
            </a:extLst>
          </p:cNvPr>
          <p:cNvSpPr>
            <a:spLocks noChangeArrowheads="1"/>
          </p:cNvSpPr>
          <p:nvPr/>
        </p:nvSpPr>
        <p:spPr bwMode="auto">
          <a:xfrm>
            <a:off x="314324" y="598815"/>
            <a:ext cx="11563351" cy="605675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Autofit/>
          </a:bodyPr>
          <a:lstStyle/>
          <a:p>
            <a:pPr>
              <a:lnSpc>
                <a:spcPct val="150000"/>
              </a:lnSpc>
            </a:pPr>
            <a:r>
              <a:rPr lang="pt-PT" altLang="pt-BR" sz="2400" b="1" dirty="0">
                <a:solidFill>
                  <a:srgbClr val="222222"/>
                </a:solidFill>
              </a:rPr>
              <a:t>Prefácio</a:t>
            </a:r>
          </a:p>
          <a:p>
            <a:pPr>
              <a:lnSpc>
                <a:spcPct val="150000"/>
              </a:lnSpc>
            </a:pPr>
            <a:r>
              <a:rPr lang="pt-PT" altLang="pt-BR" sz="2400" dirty="0">
                <a:solidFill>
                  <a:srgbClr val="222222"/>
                </a:solidFill>
              </a:rPr>
              <a:t>A explosão que atingiu a plataforma de perfuração Deepwater Horizon em 20 de abril de 2010, quando a tripulação completava a perfuração do poço Macondo nas profundezas das águas do Golfo de México, iniciou um desastre humano, econômico e ambiental.</a:t>
            </a:r>
            <a:r>
              <a:rPr lang="pt-PT" altLang="pt-BR" sz="2400" dirty="0"/>
              <a:t> </a:t>
            </a:r>
          </a:p>
          <a:p>
            <a:pPr>
              <a:lnSpc>
                <a:spcPct val="150000"/>
              </a:lnSpc>
            </a:pPr>
            <a:endParaRPr lang="pt-PT" altLang="pt-BR" sz="2400" dirty="0"/>
          </a:p>
          <a:p>
            <a:pPr>
              <a:lnSpc>
                <a:spcPct val="150000"/>
              </a:lnSpc>
            </a:pPr>
            <a:r>
              <a:rPr lang="pt-BR" sz="2400" dirty="0"/>
              <a:t>Quando o fogo tomou conta e, finalmente, destruiu a plataforma, onze tripulantes morreram e outros ficaram gravemente feridos. Não se  saberia o escopo completo do desastre durante semanas, mais quando o primeiro de mais de quatro milhões de barris de petróleo começou a vazar de forma descontrolada no Golfo, a subsistência de habitats preciosos e únicos foram ameaçados.</a:t>
            </a:r>
          </a:p>
          <a:p>
            <a:pPr>
              <a:lnSpc>
                <a:spcPct val="150000"/>
              </a:lnSpc>
            </a:pPr>
            <a:endParaRPr lang="pt-BR" altLang="pt-BR" sz="1600" dirty="0"/>
          </a:p>
        </p:txBody>
      </p:sp>
    </p:spTree>
    <p:extLst>
      <p:ext uri="{BB962C8B-B14F-4D97-AF65-F5344CB8AC3E}">
        <p14:creationId xmlns:p14="http://schemas.microsoft.com/office/powerpoint/2010/main" val="3866019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97" descr="Uma imagem contendo homem, morro, fumaça&#10;&#10;Descrição gerada automaticamente">
            <a:extLst>
              <a:ext uri="{FF2B5EF4-FFF2-40B4-BE49-F238E27FC236}">
                <a16:creationId xmlns:a16="http://schemas.microsoft.com/office/drawing/2014/main" id="{CEE5C03D-CD37-42C6-8D6C-55549B3ABF70}"/>
              </a:ext>
            </a:extLst>
          </p:cNvPr>
          <p:cNvPicPr/>
          <p:nvPr/>
        </p:nvPicPr>
        <p:blipFill rotWithShape="1">
          <a:blip r:embed="rId2"/>
          <a:srcRect l="5569" r="5571" b="47670"/>
          <a:stretch/>
        </p:blipFill>
        <p:spPr bwMode="auto">
          <a:xfrm>
            <a:off x="7338025" y="133089"/>
            <a:ext cx="4829177" cy="5647022"/>
          </a:xfrm>
          <a:prstGeom prst="rect">
            <a:avLst/>
          </a:prstGeom>
          <a:noFill/>
        </p:spPr>
      </p:pic>
      <p:grpSp>
        <p:nvGrpSpPr>
          <p:cNvPr id="24" name="Group 23">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25" name="Rectangle 2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Isosceles Triangle 2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 name="Espaço Reservado para Conteúdo 2">
            <a:extLst>
              <a:ext uri="{FF2B5EF4-FFF2-40B4-BE49-F238E27FC236}">
                <a16:creationId xmlns:a16="http://schemas.microsoft.com/office/drawing/2014/main" id="{FF197B02-2DFD-49CD-8D90-6708289D2F0B}"/>
              </a:ext>
            </a:extLst>
          </p:cNvPr>
          <p:cNvSpPr>
            <a:spLocks noGrp="1"/>
          </p:cNvSpPr>
          <p:nvPr>
            <p:ph idx="1"/>
          </p:nvPr>
        </p:nvSpPr>
        <p:spPr>
          <a:xfrm>
            <a:off x="-3" y="2865"/>
            <a:ext cx="7313229" cy="6858000"/>
          </a:xfrm>
        </p:spPr>
        <p:txBody>
          <a:bodyPr>
            <a:noAutofit/>
          </a:bodyPr>
          <a:lstStyle/>
          <a:p>
            <a:pPr eaLnBrk="0" fontAlgn="base" hangingPunct="0">
              <a:lnSpc>
                <a:spcPct val="150000"/>
              </a:lnSpc>
              <a:spcBef>
                <a:spcPct val="0"/>
              </a:spcBef>
              <a:spcAft>
                <a:spcPct val="0"/>
              </a:spcAft>
            </a:pPr>
            <a:r>
              <a:rPr lang="pt-PT" altLang="pt-BR" sz="2400" dirty="0">
                <a:solidFill>
                  <a:srgbClr val="222222"/>
                </a:solidFill>
              </a:rPr>
              <a:t>Durante a teleconferência diária das operações da plataforma às 7h30 da manhã para a BP em Houston,  o engenheiro Morel deu as boas notícias,o trabalho de cimentação na parte inferior do Macondo tinha finalizado.</a:t>
            </a:r>
          </a:p>
          <a:p>
            <a:pPr marL="0" indent="0" eaLnBrk="0" fontAlgn="base" hangingPunct="0">
              <a:lnSpc>
                <a:spcPct val="150000"/>
              </a:lnSpc>
              <a:spcBef>
                <a:spcPct val="0"/>
              </a:spcBef>
              <a:spcAft>
                <a:spcPct val="0"/>
              </a:spcAft>
              <a:buNone/>
            </a:pPr>
            <a:endParaRPr lang="pt-PT" altLang="pt-BR" sz="2400" dirty="0">
              <a:solidFill>
                <a:srgbClr val="222222"/>
              </a:solidFill>
            </a:endParaRPr>
          </a:p>
          <a:p>
            <a:pPr eaLnBrk="0" fontAlgn="base" hangingPunct="0">
              <a:lnSpc>
                <a:spcPct val="150000"/>
              </a:lnSpc>
              <a:spcBef>
                <a:spcPct val="0"/>
              </a:spcBef>
              <a:spcAft>
                <a:spcPct val="0"/>
              </a:spcAft>
            </a:pPr>
            <a:r>
              <a:rPr lang="pt-BR" sz="2400" dirty="0"/>
              <a:t>Como observou John </a:t>
            </a:r>
            <a:r>
              <a:rPr lang="pt-BR" sz="2400" dirty="0" err="1"/>
              <a:t>Guide</a:t>
            </a:r>
            <a:r>
              <a:rPr lang="pt-BR" sz="2400" dirty="0"/>
              <a:t>, líder da equipe da BP Wells, “todos envolvido com o trabalho no local da sonda estavam completamente satisfeito com o trabalho [de cimentação]” </a:t>
            </a:r>
          </a:p>
          <a:p>
            <a:pPr marL="0" indent="0">
              <a:lnSpc>
                <a:spcPct val="150000"/>
              </a:lnSpc>
              <a:buNone/>
            </a:pPr>
            <a:endParaRPr lang="pt-BR" sz="2400" dirty="0"/>
          </a:p>
        </p:txBody>
      </p:sp>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227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97" descr="Uma imagem contendo homem, morro, fumaça&#10;&#10;Descrição gerada automaticamente">
            <a:extLst>
              <a:ext uri="{FF2B5EF4-FFF2-40B4-BE49-F238E27FC236}">
                <a16:creationId xmlns:a16="http://schemas.microsoft.com/office/drawing/2014/main" id="{CEE5C03D-CD37-42C6-8D6C-55549B3ABF70}"/>
              </a:ext>
            </a:extLst>
          </p:cNvPr>
          <p:cNvPicPr/>
          <p:nvPr/>
        </p:nvPicPr>
        <p:blipFill rotWithShape="1">
          <a:blip r:embed="rId2"/>
          <a:srcRect l="5569" r="5571" b="47670"/>
          <a:stretch/>
        </p:blipFill>
        <p:spPr bwMode="auto">
          <a:xfrm>
            <a:off x="7362822" y="16242"/>
            <a:ext cx="4829177" cy="5647022"/>
          </a:xfrm>
          <a:prstGeom prst="rect">
            <a:avLst/>
          </a:prstGeom>
          <a:noFill/>
        </p:spPr>
      </p:pic>
      <p:grpSp>
        <p:nvGrpSpPr>
          <p:cNvPr id="24" name="Group 23">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25" name="Rectangle 2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Isosceles Triangle 2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 name="Espaço Reservado para Conteúdo 2">
            <a:extLst>
              <a:ext uri="{FF2B5EF4-FFF2-40B4-BE49-F238E27FC236}">
                <a16:creationId xmlns:a16="http://schemas.microsoft.com/office/drawing/2014/main" id="{FF197B02-2DFD-49CD-8D90-6708289D2F0B}"/>
              </a:ext>
            </a:extLst>
          </p:cNvPr>
          <p:cNvSpPr>
            <a:spLocks noGrp="1"/>
          </p:cNvSpPr>
          <p:nvPr>
            <p:ph idx="1"/>
          </p:nvPr>
        </p:nvSpPr>
        <p:spPr>
          <a:xfrm>
            <a:off x="95794" y="159295"/>
            <a:ext cx="7171234" cy="3716982"/>
          </a:xfrm>
        </p:spPr>
        <p:txBody>
          <a:bodyPr>
            <a:noAutofit/>
          </a:bodyPr>
          <a:lstStyle/>
          <a:p>
            <a:pPr eaLnBrk="0" fontAlgn="base" hangingPunct="0">
              <a:lnSpc>
                <a:spcPct val="150000"/>
              </a:lnSpc>
              <a:spcBef>
                <a:spcPct val="0"/>
              </a:spcBef>
              <a:spcAft>
                <a:spcPct val="0"/>
              </a:spcAft>
            </a:pPr>
            <a:r>
              <a:rPr lang="pt-BR" sz="2400" dirty="0"/>
              <a:t>Às 8:52 da manhã, </a:t>
            </a:r>
            <a:r>
              <a:rPr lang="pt-BR" sz="2400" dirty="0" err="1"/>
              <a:t>Morel</a:t>
            </a:r>
            <a:r>
              <a:rPr lang="pt-BR" sz="2400" dirty="0"/>
              <a:t> enviou um e-mail ao escritório de Houston para reiterar: “Só queria deixar todo mundo informado, de que o trabalho de cimento correu bem. As pressões permaneceram baixas, tivemos retornos completos em todo o trabalho ...” </a:t>
            </a:r>
          </a:p>
          <a:p>
            <a:pPr marL="0" indent="0" eaLnBrk="0" fontAlgn="base" hangingPunct="0">
              <a:lnSpc>
                <a:spcPct val="150000"/>
              </a:lnSpc>
              <a:spcBef>
                <a:spcPct val="0"/>
              </a:spcBef>
              <a:spcAft>
                <a:spcPct val="0"/>
              </a:spcAft>
              <a:buNone/>
            </a:pPr>
            <a:endParaRPr lang="pt-BR" sz="2400" dirty="0"/>
          </a:p>
          <a:p>
            <a:pPr eaLnBrk="0" fontAlgn="base" hangingPunct="0">
              <a:lnSpc>
                <a:spcPct val="150000"/>
              </a:lnSpc>
              <a:spcBef>
                <a:spcPct val="0"/>
              </a:spcBef>
              <a:spcAft>
                <a:spcPct val="0"/>
              </a:spcAft>
            </a:pPr>
            <a:r>
              <a:rPr lang="pt-BR" sz="2400" dirty="0"/>
              <a:t>Às 10h14, David </a:t>
            </a:r>
            <a:r>
              <a:rPr lang="pt-BR" sz="2400" dirty="0" err="1"/>
              <a:t>Sims</a:t>
            </a:r>
            <a:r>
              <a:rPr lang="pt-BR" sz="2400" dirty="0"/>
              <a:t>, da BP novo gerente de operações de perfuração encarregado de </a:t>
            </a:r>
            <a:r>
              <a:rPr lang="pt-BR" sz="2400" dirty="0" err="1"/>
              <a:t>Macondo</a:t>
            </a:r>
            <a:r>
              <a:rPr lang="pt-BR" sz="2400" dirty="0"/>
              <a:t>, enviado por e-mail para dizer: "Ótimo trabalho!"</a:t>
            </a:r>
            <a:endParaRPr lang="pt-PT" altLang="pt-BR" sz="2400" dirty="0"/>
          </a:p>
          <a:p>
            <a:pPr marL="0" indent="0">
              <a:lnSpc>
                <a:spcPct val="150000"/>
              </a:lnSpc>
              <a:buNone/>
            </a:pPr>
            <a:endParaRPr lang="pt-BR" sz="2400" dirty="0"/>
          </a:p>
        </p:txBody>
      </p:sp>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7880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
            <a:extLst>
              <a:ext uri="{FF2B5EF4-FFF2-40B4-BE49-F238E27FC236}">
                <a16:creationId xmlns:a16="http://schemas.microsoft.com/office/drawing/2014/main" id="{997064AA-D51F-4285-8E88-F7F7073870B0}"/>
              </a:ext>
            </a:extLst>
          </p:cNvPr>
          <p:cNvSpPr>
            <a:spLocks noChangeArrowheads="1"/>
          </p:cNvSpPr>
          <p:nvPr/>
        </p:nvSpPr>
        <p:spPr bwMode="auto">
          <a:xfrm>
            <a:off x="503742" y="635392"/>
            <a:ext cx="5592257"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sz="2800" b="1" i="0" u="none" strike="noStrike" cap="none" normalizeH="0" baseline="0" dirty="0">
                <a:ln>
                  <a:noFill/>
                </a:ln>
                <a:solidFill>
                  <a:schemeClr val="tx1"/>
                </a:solidFill>
                <a:effectLst/>
                <a:ea typeface="Arial" panose="020B0604020202020204" pitchFamily="34" charset="0"/>
              </a:rPr>
              <a:t>Capítulo dois</a:t>
            </a:r>
          </a:p>
          <a:p>
            <a:pPr eaLnBrk="0" fontAlgn="base" hangingPunct="0">
              <a:lnSpc>
                <a:spcPct val="150000"/>
              </a:lnSpc>
              <a:spcBef>
                <a:spcPct val="0"/>
              </a:spcBef>
              <a:spcAft>
                <a:spcPct val="0"/>
              </a:spcAft>
            </a:pPr>
            <a:r>
              <a:rPr kumimoji="0" lang="pt-BR" altLang="pt-BR" sz="2800" b="0" i="0" u="none" strike="noStrike" cap="none" normalizeH="0" baseline="0" dirty="0">
                <a:ln>
                  <a:noFill/>
                </a:ln>
                <a:solidFill>
                  <a:srgbClr val="004198"/>
                </a:solidFill>
                <a:effectLst/>
                <a:ea typeface="Arial" panose="020B0604020202020204" pitchFamily="34" charset="0"/>
              </a:rPr>
              <a:t>A Historia do Petróleo do Marnos Estados Unidos</a:t>
            </a:r>
            <a:endParaRPr kumimoji="0" lang="pt-BR" altLang="pt-BR" sz="2800" b="0" i="0" u="none" strike="noStrike" cap="none" normalizeH="0" baseline="0" dirty="0">
              <a:ln>
                <a:noFill/>
              </a:ln>
              <a:solidFill>
                <a:schemeClr val="tx1"/>
              </a:solidFill>
              <a:effectLst/>
            </a:endParaRPr>
          </a:p>
        </p:txBody>
      </p:sp>
      <p:sp>
        <p:nvSpPr>
          <p:cNvPr id="7" name="Rectangle 4">
            <a:extLst>
              <a:ext uri="{FF2B5EF4-FFF2-40B4-BE49-F238E27FC236}">
                <a16:creationId xmlns:a16="http://schemas.microsoft.com/office/drawing/2014/main" id="{C5E37D8F-C74C-4FE4-B089-3DCD320A49D0}"/>
              </a:ext>
            </a:extLst>
          </p:cNvPr>
          <p:cNvSpPr>
            <a:spLocks noChangeArrowheads="1"/>
          </p:cNvSpPr>
          <p:nvPr/>
        </p:nvSpPr>
        <p:spPr bwMode="auto">
          <a:xfrm>
            <a:off x="314375" y="2985689"/>
            <a:ext cx="4629765" cy="1564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sz="2400" b="1" i="0" u="none" strike="noStrike" cap="none" normalizeH="0" baseline="0" dirty="0">
                <a:ln>
                  <a:noFill/>
                </a:ln>
                <a:solidFill>
                  <a:schemeClr val="tx1"/>
                </a:solidFill>
                <a:effectLst/>
                <a:ea typeface="Arial" panose="020B0604020202020204" pitchFamily="34" charset="0"/>
              </a:rPr>
              <a:t>“Cada poço de petróleo tem sua </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sz="2400" b="1" i="0" u="none" strike="noStrike" cap="none" normalizeH="0" baseline="0" dirty="0">
                <a:ln>
                  <a:noFill/>
                </a:ln>
                <a:solidFill>
                  <a:schemeClr val="tx1"/>
                </a:solidFill>
                <a:effectLst/>
                <a:ea typeface="Arial" panose="020B0604020202020204" pitchFamily="34" charset="0"/>
              </a:rPr>
              <a:t>própria personalidade . . .”</a:t>
            </a:r>
            <a:endParaRPr kumimoji="0" lang="pt-BR" altLang="pt-B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endParaRPr>
          </a:p>
        </p:txBody>
      </p:sp>
      <p:pic>
        <p:nvPicPr>
          <p:cNvPr id="12" name="Picture 2">
            <a:extLst>
              <a:ext uri="{FF2B5EF4-FFF2-40B4-BE49-F238E27FC236}">
                <a16:creationId xmlns:a16="http://schemas.microsoft.com/office/drawing/2014/main" id="{25E1900F-8160-40DB-B5B5-F0C94C136EC5}"/>
              </a:ext>
            </a:extLst>
          </p:cNvPr>
          <p:cNvPicPr/>
          <p:nvPr/>
        </p:nvPicPr>
        <p:blipFill rotWithShape="1">
          <a:blip r:embed="rId2"/>
          <a:srcRect r="10357" b="54066"/>
          <a:stretch/>
        </p:blipFill>
        <p:spPr bwMode="auto">
          <a:xfrm>
            <a:off x="6466922" y="336979"/>
            <a:ext cx="5221335" cy="4225355"/>
          </a:xfrm>
          <a:prstGeom prst="rect">
            <a:avLst/>
          </a:prstGeom>
          <a:noFill/>
        </p:spPr>
      </p:pic>
      <p:sp>
        <p:nvSpPr>
          <p:cNvPr id="13" name="Rectangle 4">
            <a:extLst>
              <a:ext uri="{FF2B5EF4-FFF2-40B4-BE49-F238E27FC236}">
                <a16:creationId xmlns:a16="http://schemas.microsoft.com/office/drawing/2014/main" id="{2ED0DDB7-B58C-4376-93D1-4B8B873739AE}"/>
              </a:ext>
            </a:extLst>
          </p:cNvPr>
          <p:cNvSpPr>
            <a:spLocks noChangeArrowheads="1"/>
          </p:cNvSpPr>
          <p:nvPr/>
        </p:nvSpPr>
        <p:spPr bwMode="auto">
          <a:xfrm>
            <a:off x="85060" y="4899312"/>
            <a:ext cx="7442791" cy="1429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2000" i="0" u="none" strike="noStrike" kern="1200" cap="none" spc="0" normalizeH="0" baseline="0" noProof="0" dirty="0">
                <a:ln>
                  <a:noFill/>
                </a:ln>
                <a:solidFill>
                  <a:prstClr val="black"/>
                </a:solidFill>
                <a:effectLst/>
                <a:uLnTx/>
                <a:uFillTx/>
                <a:latin typeface="Calibri" panose="020F0502020204030204"/>
                <a:ea typeface="+mn-ea"/>
                <a:cs typeface="+mn-cs"/>
              </a:rPr>
              <a:t>O capítulo 2, descreve a história da perfuração em aguas profundas desde 1890 até 2010, passando pelos fatos </a:t>
            </a:r>
            <a:r>
              <a:rPr lang="pt-BR" sz="2000" dirty="0">
                <a:solidFill>
                  <a:prstClr val="black"/>
                </a:solidFill>
                <a:latin typeface="Calibri" panose="020F0502020204030204"/>
              </a:rPr>
              <a:t>da história mundial que tiveram forte influencia em decisões sobre esta fonte de energia.</a:t>
            </a:r>
            <a:endParaRPr kumimoji="0" lang="pt-BR" altLang="pt-BR"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509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25" name="Rectangle 2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Isosceles Triangle 2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 name="Espaço Reservado para Conteúdo 2">
            <a:extLst>
              <a:ext uri="{FF2B5EF4-FFF2-40B4-BE49-F238E27FC236}">
                <a16:creationId xmlns:a16="http://schemas.microsoft.com/office/drawing/2014/main" id="{FF197B02-2DFD-49CD-8D90-6708289D2F0B}"/>
              </a:ext>
            </a:extLst>
          </p:cNvPr>
          <p:cNvSpPr>
            <a:spLocks noGrp="1"/>
          </p:cNvSpPr>
          <p:nvPr>
            <p:ph idx="1"/>
          </p:nvPr>
        </p:nvSpPr>
        <p:spPr>
          <a:xfrm>
            <a:off x="-2" y="2865"/>
            <a:ext cx="8539480" cy="6858000"/>
          </a:xfrm>
        </p:spPr>
        <p:txBody>
          <a:bodyPr>
            <a:noAutofit/>
          </a:bodyPr>
          <a:lstStyle/>
          <a:p>
            <a:pPr>
              <a:lnSpc>
                <a:spcPct val="150000"/>
              </a:lnSpc>
            </a:pPr>
            <a:r>
              <a:rPr lang="pt-BR" sz="2400" dirty="0"/>
              <a:t>Desde os anos de 1890, as empresas de petróleo tinham poços perfurados no oceano, mas a partir de cais de madeira ligados a costa. </a:t>
            </a:r>
          </a:p>
          <a:p>
            <a:pPr>
              <a:lnSpc>
                <a:spcPct val="150000"/>
              </a:lnSpc>
            </a:pPr>
            <a:r>
              <a:rPr lang="pt-BR" sz="2400" dirty="0"/>
              <a:t>Nos anos de 1930, a Texaco e a Shell implantarão barcaças móveis para perfurar nos pântanos do sul de Louisiana, protegidas das condições extremas do oceano. </a:t>
            </a:r>
          </a:p>
          <a:p>
            <a:pPr>
              <a:lnSpc>
                <a:spcPct val="150000"/>
              </a:lnSpc>
            </a:pPr>
            <a:r>
              <a:rPr lang="pt-BR" sz="2400" dirty="0"/>
              <a:t>Em 1937, foi construída a primeira estrutura independente no oceano, localizada no Golfo do México, a 13 milhas do litoral e em marco de 1938 a primeira produção de petróleo offshore ocorreu no Golfo do México.</a:t>
            </a:r>
          </a:p>
          <a:p>
            <a:pPr marL="0" indent="0">
              <a:lnSpc>
                <a:spcPct val="150000"/>
              </a:lnSpc>
              <a:buNone/>
            </a:pPr>
            <a:endParaRPr lang="pt-BR" sz="2400" dirty="0"/>
          </a:p>
        </p:txBody>
      </p:sp>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00">
            <a:extLst>
              <a:ext uri="{FF2B5EF4-FFF2-40B4-BE49-F238E27FC236}">
                <a16:creationId xmlns:a16="http://schemas.microsoft.com/office/drawing/2014/main" id="{F97A926C-EFB8-40CD-8144-BC587FB5B75D}"/>
              </a:ext>
            </a:extLst>
          </p:cNvPr>
          <p:cNvPicPr/>
          <p:nvPr/>
        </p:nvPicPr>
        <p:blipFill>
          <a:blip r:embed="rId2"/>
          <a:stretch>
            <a:fillRect/>
          </a:stretch>
        </p:blipFill>
        <p:spPr bwMode="auto">
          <a:xfrm>
            <a:off x="8539479" y="713128"/>
            <a:ext cx="3652520" cy="5306803"/>
          </a:xfrm>
          <a:prstGeom prst="rect">
            <a:avLst/>
          </a:prstGeom>
          <a:noFill/>
          <a:ln>
            <a:noFill/>
          </a:ln>
        </p:spPr>
      </p:pic>
    </p:spTree>
    <p:extLst>
      <p:ext uri="{BB962C8B-B14F-4D97-AF65-F5344CB8AC3E}">
        <p14:creationId xmlns:p14="http://schemas.microsoft.com/office/powerpoint/2010/main" val="2330346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25" name="Rectangle 2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Isosceles Triangle 2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 name="Espaço Reservado para Conteúdo 2">
            <a:extLst>
              <a:ext uri="{FF2B5EF4-FFF2-40B4-BE49-F238E27FC236}">
                <a16:creationId xmlns:a16="http://schemas.microsoft.com/office/drawing/2014/main" id="{FF197B02-2DFD-49CD-8D90-6708289D2F0B}"/>
              </a:ext>
            </a:extLst>
          </p:cNvPr>
          <p:cNvSpPr>
            <a:spLocks noGrp="1"/>
          </p:cNvSpPr>
          <p:nvPr>
            <p:ph idx="1"/>
          </p:nvPr>
        </p:nvSpPr>
        <p:spPr>
          <a:xfrm>
            <a:off x="0" y="1484674"/>
            <a:ext cx="7013417" cy="3888651"/>
          </a:xfrm>
        </p:spPr>
        <p:txBody>
          <a:bodyPr>
            <a:noAutofit/>
          </a:bodyPr>
          <a:lstStyle/>
          <a:p>
            <a:pPr marL="342900" indent="-342900">
              <a:lnSpc>
                <a:spcPct val="150000"/>
              </a:lnSpc>
            </a:pPr>
            <a:r>
              <a:rPr lang="pt-BR" sz="2400" dirty="0"/>
              <a:t>Março 1938 foi um mês movimentado na história do petróleo: México nacionalizou sua indústria de petróleo, a Standard </a:t>
            </a:r>
            <a:r>
              <a:rPr lang="pt-BR" sz="2400" dirty="0" err="1"/>
              <a:t>Oil</a:t>
            </a:r>
            <a:r>
              <a:rPr lang="pt-BR" sz="2400" dirty="0"/>
              <a:t> da Califórnia (que mais tarde se tornou Chevron) completaram a primeira descoberta na Arábia Saudita (ainda a maior descoberta de petróleo até hoje).</a:t>
            </a:r>
          </a:p>
          <a:p>
            <a:pPr marL="0" indent="0">
              <a:lnSpc>
                <a:spcPct val="150000"/>
              </a:lnSpc>
              <a:buNone/>
            </a:pPr>
            <a:endParaRPr lang="pt-BR" sz="2400" dirty="0"/>
          </a:p>
          <a:p>
            <a:pPr marL="0" indent="0">
              <a:lnSpc>
                <a:spcPct val="150000"/>
              </a:lnSpc>
              <a:buNone/>
            </a:pPr>
            <a:endParaRPr lang="pt-BR" sz="2400" dirty="0"/>
          </a:p>
        </p:txBody>
      </p:sp>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Espaço Reservado para Conteúdo 4">
            <a:extLst>
              <a:ext uri="{FF2B5EF4-FFF2-40B4-BE49-F238E27FC236}">
                <a16:creationId xmlns:a16="http://schemas.microsoft.com/office/drawing/2014/main" id="{27789AC5-8B06-413B-94BD-CC764F0C1CF7}"/>
              </a:ext>
            </a:extLst>
          </p:cNvPr>
          <p:cNvPicPr>
            <a:picLocks noChangeAspect="1"/>
          </p:cNvPicPr>
          <p:nvPr/>
        </p:nvPicPr>
        <p:blipFill rotWithShape="1">
          <a:blip r:embed="rId2"/>
          <a:srcRect t="8038" r="3835" b="58657"/>
          <a:stretch/>
        </p:blipFill>
        <p:spPr>
          <a:xfrm>
            <a:off x="7187609" y="979219"/>
            <a:ext cx="5004390" cy="5113238"/>
          </a:xfrm>
          <a:prstGeom prst="rect">
            <a:avLst/>
          </a:prstGeom>
        </p:spPr>
      </p:pic>
    </p:spTree>
    <p:extLst>
      <p:ext uri="{BB962C8B-B14F-4D97-AF65-F5344CB8AC3E}">
        <p14:creationId xmlns:p14="http://schemas.microsoft.com/office/powerpoint/2010/main" val="3476562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25" name="Rectangle 2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Isosceles Triangle 2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 name="Espaço Reservado para Conteúdo 2">
            <a:extLst>
              <a:ext uri="{FF2B5EF4-FFF2-40B4-BE49-F238E27FC236}">
                <a16:creationId xmlns:a16="http://schemas.microsoft.com/office/drawing/2014/main" id="{FF197B02-2DFD-49CD-8D90-6708289D2F0B}"/>
              </a:ext>
            </a:extLst>
          </p:cNvPr>
          <p:cNvSpPr>
            <a:spLocks noGrp="1"/>
          </p:cNvSpPr>
          <p:nvPr>
            <p:ph idx="1"/>
          </p:nvPr>
        </p:nvSpPr>
        <p:spPr>
          <a:xfrm>
            <a:off x="-2" y="2865"/>
            <a:ext cx="7013417" cy="5359710"/>
          </a:xfrm>
        </p:spPr>
        <p:txBody>
          <a:bodyPr>
            <a:noAutofit/>
          </a:bodyPr>
          <a:lstStyle/>
          <a:p>
            <a:pPr marL="342900" indent="-342900">
              <a:lnSpc>
                <a:spcPct val="150000"/>
              </a:lnSpc>
            </a:pPr>
            <a:r>
              <a:rPr lang="pt-BR" sz="2400" dirty="0"/>
              <a:t>Derramamento de óleo na costa de Santa Barbara em 1969, foi estimado  em 100.000 barris, o maior antes de 2010. </a:t>
            </a:r>
          </a:p>
          <a:p>
            <a:pPr marL="342900" indent="-342900">
              <a:lnSpc>
                <a:spcPct val="150000"/>
              </a:lnSpc>
            </a:pPr>
            <a:r>
              <a:rPr lang="pt-BR" sz="2400" dirty="0"/>
              <a:t>Cerca de 30 milhas da costa foram afetados, milhares de aves, peixes, golfinhos e leões-marinhos morreram.</a:t>
            </a:r>
          </a:p>
          <a:p>
            <a:pPr marL="342900" indent="-342900">
              <a:lnSpc>
                <a:spcPct val="150000"/>
              </a:lnSpc>
            </a:pPr>
            <a:r>
              <a:rPr lang="pt-BR" sz="2400" dirty="0"/>
              <a:t>O incidente atraiu clamor do público e desencadeou a legislação de proteção Ambiental, (Lei Nacional de Política Ambiental - NEPA).</a:t>
            </a:r>
          </a:p>
          <a:p>
            <a:pPr marL="342900" indent="-342900">
              <a:lnSpc>
                <a:spcPct val="150000"/>
              </a:lnSpc>
            </a:pPr>
            <a:r>
              <a:rPr lang="pt-BR" sz="2400" dirty="0"/>
              <a:t>Hoje  a Plataforma A-21 ainda está operando.</a:t>
            </a:r>
          </a:p>
          <a:p>
            <a:pPr marL="0" indent="0">
              <a:lnSpc>
                <a:spcPct val="150000"/>
              </a:lnSpc>
              <a:buNone/>
            </a:pPr>
            <a:endParaRPr lang="pt-BR" sz="2400" dirty="0"/>
          </a:p>
        </p:txBody>
      </p:sp>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Espaço Reservado para Conteúdo 4">
            <a:extLst>
              <a:ext uri="{FF2B5EF4-FFF2-40B4-BE49-F238E27FC236}">
                <a16:creationId xmlns:a16="http://schemas.microsoft.com/office/drawing/2014/main" id="{27789AC5-8B06-413B-94BD-CC764F0C1CF7}"/>
              </a:ext>
            </a:extLst>
          </p:cNvPr>
          <p:cNvPicPr>
            <a:picLocks noChangeAspect="1"/>
          </p:cNvPicPr>
          <p:nvPr/>
        </p:nvPicPr>
        <p:blipFill rotWithShape="1">
          <a:blip r:embed="rId2"/>
          <a:srcRect t="8038" r="3835" b="58657"/>
          <a:stretch/>
        </p:blipFill>
        <p:spPr>
          <a:xfrm>
            <a:off x="7013417" y="979219"/>
            <a:ext cx="5178582" cy="5113238"/>
          </a:xfrm>
          <a:prstGeom prst="rect">
            <a:avLst/>
          </a:prstGeom>
        </p:spPr>
      </p:pic>
    </p:spTree>
    <p:extLst>
      <p:ext uri="{BB962C8B-B14F-4D97-AF65-F5344CB8AC3E}">
        <p14:creationId xmlns:p14="http://schemas.microsoft.com/office/powerpoint/2010/main" val="100443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CaixaDeTexto 4">
            <a:extLst>
              <a:ext uri="{FF2B5EF4-FFF2-40B4-BE49-F238E27FC236}">
                <a16:creationId xmlns:a16="http://schemas.microsoft.com/office/drawing/2014/main" id="{CBB06E4F-C1F7-4A13-8D0B-261A22401107}"/>
              </a:ext>
            </a:extLst>
          </p:cNvPr>
          <p:cNvSpPr txBox="1"/>
          <p:nvPr/>
        </p:nvSpPr>
        <p:spPr>
          <a:xfrm>
            <a:off x="201749" y="281493"/>
            <a:ext cx="7317460" cy="6295013"/>
          </a:xfrm>
          <a:prstGeom prst="rect">
            <a:avLst/>
          </a:prstGeom>
        </p:spPr>
        <p:txBody>
          <a:bodyPr vert="horz" lIns="91440" tIns="45720" rIns="91440" bIns="45720" rtlCol="0">
            <a:noAutofit/>
          </a:bodyPr>
          <a:lstStyle/>
          <a:p>
            <a:pPr marL="342900" indent="-342900">
              <a:lnSpc>
                <a:spcPct val="150000"/>
              </a:lnSpc>
              <a:buFont typeface="Arial" panose="020B0604020202020204" pitchFamily="34" charset="0"/>
              <a:buChar char="•"/>
            </a:pPr>
            <a:r>
              <a:rPr lang="pt-BR" sz="2400" dirty="0"/>
              <a:t>Com o embargo do petróleo da OPEP de 1973 e a consequente disparada nos preços e derivados de petróleo, impulsionou a busca para desenvolver novas reservas offshore. </a:t>
            </a:r>
          </a:p>
          <a:p>
            <a:pPr marL="342900" indent="-342900">
              <a:lnSpc>
                <a:spcPct val="150000"/>
              </a:lnSpc>
              <a:buFont typeface="Arial" panose="020B0604020202020204" pitchFamily="34" charset="0"/>
              <a:buChar char="•"/>
            </a:pPr>
            <a:r>
              <a:rPr lang="pt-BR" sz="2400" dirty="0"/>
              <a:t>Sob o mandato do “Projeto Independência”, a Administração Nixon anunciou um aumento dramático no ritmo de leasing no Golfo e uma retomada das vendas do Atlântico, Pacífico e costas do Alasca. </a:t>
            </a:r>
          </a:p>
          <a:p>
            <a:pPr marL="342900" indent="-342900">
              <a:lnSpc>
                <a:spcPct val="150000"/>
              </a:lnSpc>
              <a:buFont typeface="Arial" panose="020B0604020202020204" pitchFamily="34" charset="0"/>
              <a:buChar char="•"/>
            </a:pPr>
            <a:r>
              <a:rPr lang="pt-BR" sz="2400" dirty="0"/>
              <a:t>No março 1974 a locação federal do offshore chegou a 522.000 acres, incluindo algumas extensões que vão além da profundidade de 1.000 pés.</a:t>
            </a:r>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500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CaixaDeTexto 4">
            <a:extLst>
              <a:ext uri="{FF2B5EF4-FFF2-40B4-BE49-F238E27FC236}">
                <a16:creationId xmlns:a16="http://schemas.microsoft.com/office/drawing/2014/main" id="{CBB06E4F-C1F7-4A13-8D0B-261A22401107}"/>
              </a:ext>
            </a:extLst>
          </p:cNvPr>
          <p:cNvSpPr txBox="1"/>
          <p:nvPr/>
        </p:nvSpPr>
        <p:spPr>
          <a:xfrm>
            <a:off x="327350" y="180215"/>
            <a:ext cx="6966586" cy="462991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rPr>
              <a:t>Em junho de 1975, a Shell fez uma descoberta monumental em um desses novos arrendamentos, a 1.000 pés de profundidade. A descoberta foi estimada em uma reserva de 100 milhões de barril, utilizando uma tecnologia conhecida como “Tendência Flex” onde há um cabo flexível no fundo do mar, que por primeira vez extraía óleo a mais de 1.000 pés.</a:t>
            </a:r>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9213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11">
            <a:extLst>
              <a:ext uri="{FF2B5EF4-FFF2-40B4-BE49-F238E27FC236}">
                <a16:creationId xmlns:a16="http://schemas.microsoft.com/office/drawing/2014/main" id="{93984969-45A2-486B-A49D-C766900018F6}"/>
              </a:ext>
            </a:extLst>
          </p:cNvPr>
          <p:cNvPicPr/>
          <p:nvPr/>
        </p:nvPicPr>
        <p:blipFill rotWithShape="1">
          <a:blip r:embed="rId2"/>
          <a:srcRect l="-1018" t="1660" r="3811" b="55675"/>
          <a:stretch/>
        </p:blipFill>
        <p:spPr bwMode="auto">
          <a:xfrm>
            <a:off x="6573519" y="960542"/>
            <a:ext cx="5618482" cy="4733703"/>
          </a:xfrm>
          <a:prstGeom prst="rect">
            <a:avLst/>
          </a:prstGeom>
          <a:noFill/>
        </p:spPr>
      </p:pic>
      <p:grpSp>
        <p:nvGrpSpPr>
          <p:cNvPr id="12"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CaixaDeTexto 4">
            <a:extLst>
              <a:ext uri="{FF2B5EF4-FFF2-40B4-BE49-F238E27FC236}">
                <a16:creationId xmlns:a16="http://schemas.microsoft.com/office/drawing/2014/main" id="{CBB06E4F-C1F7-4A13-8D0B-261A22401107}"/>
              </a:ext>
            </a:extLst>
          </p:cNvPr>
          <p:cNvSpPr txBox="1"/>
          <p:nvPr/>
        </p:nvSpPr>
        <p:spPr>
          <a:xfrm>
            <a:off x="64828" y="313945"/>
            <a:ext cx="6508691" cy="6230109"/>
          </a:xfrm>
          <a:prstGeom prst="rect">
            <a:avLst/>
          </a:prstGeom>
        </p:spPr>
        <p:txBody>
          <a:bodyPr vert="horz" lIns="91440" tIns="45720" rIns="91440" bIns="45720" rtlCol="0">
            <a:noAutofit/>
          </a:bodyPr>
          <a:lstStyle/>
          <a:p>
            <a:pPr indent="-228600">
              <a:lnSpc>
                <a:spcPct val="160000"/>
              </a:lnSpc>
              <a:spcAft>
                <a:spcPts val="600"/>
              </a:spcAft>
              <a:buFont typeface="Arial" panose="020B0604020202020204" pitchFamily="34" charset="0"/>
              <a:buChar char="•"/>
            </a:pPr>
            <a:r>
              <a:rPr lang="en-US" sz="2400" dirty="0" err="1"/>
              <a:t>Criatura</a:t>
            </a:r>
            <a:r>
              <a:rPr lang="en-US" sz="2400" dirty="0"/>
              <a:t> </a:t>
            </a:r>
            <a:r>
              <a:rPr lang="en-US" sz="2400" dirty="0" err="1"/>
              <a:t>alienígena</a:t>
            </a:r>
            <a:r>
              <a:rPr lang="en-US" sz="2400" dirty="0"/>
              <a:t> </a:t>
            </a:r>
            <a:r>
              <a:rPr lang="en-US" sz="2400" dirty="0" err="1"/>
              <a:t>gigante</a:t>
            </a:r>
            <a:r>
              <a:rPr lang="en-US" sz="2400" dirty="0"/>
              <a:t>:  </a:t>
            </a:r>
            <a:r>
              <a:rPr lang="en-US" sz="2400" dirty="0" err="1"/>
              <a:t>comparação</a:t>
            </a:r>
            <a:r>
              <a:rPr lang="en-US" sz="2400" dirty="0"/>
              <a:t> de </a:t>
            </a:r>
            <a:r>
              <a:rPr lang="en-US" sz="2400" dirty="0" err="1"/>
              <a:t>uma</a:t>
            </a:r>
            <a:r>
              <a:rPr lang="en-US" sz="2400" dirty="0"/>
              <a:t> </a:t>
            </a:r>
            <a:r>
              <a:rPr lang="en-US" sz="2400" dirty="0" err="1"/>
              <a:t>plataforma</a:t>
            </a:r>
            <a:r>
              <a:rPr lang="en-US" sz="2400" dirty="0"/>
              <a:t> de </a:t>
            </a:r>
            <a:r>
              <a:rPr lang="en-US" sz="2400" dirty="0" err="1"/>
              <a:t>perfuração</a:t>
            </a:r>
            <a:r>
              <a:rPr lang="en-US" sz="2400" dirty="0"/>
              <a:t> “</a:t>
            </a:r>
            <a:r>
              <a:rPr lang="en-US" sz="2400" dirty="0" err="1"/>
              <a:t>tensão-perna</a:t>
            </a:r>
            <a:r>
              <a:rPr lang="en-US" sz="2400" dirty="0"/>
              <a:t>” </a:t>
            </a:r>
            <a:r>
              <a:rPr lang="en-US" sz="2400" dirty="0" err="1"/>
              <a:t>sobre</a:t>
            </a:r>
            <a:r>
              <a:rPr lang="en-US" sz="2400" dirty="0"/>
              <a:t> Nova Orleans.</a:t>
            </a:r>
          </a:p>
          <a:p>
            <a:pPr indent="-228600">
              <a:lnSpc>
                <a:spcPct val="160000"/>
              </a:lnSpc>
              <a:spcAft>
                <a:spcPts val="600"/>
              </a:spcAft>
              <a:buFont typeface="Arial" panose="020B0604020202020204" pitchFamily="34" charset="0"/>
              <a:buChar char="•"/>
            </a:pPr>
            <a:r>
              <a:rPr lang="en-US" sz="2400" dirty="0" err="1"/>
              <a:t>Construído</a:t>
            </a:r>
            <a:r>
              <a:rPr lang="en-US" sz="2400" dirty="0"/>
              <a:t> pela Shell para </a:t>
            </a:r>
            <a:r>
              <a:rPr lang="en-US" sz="2400" dirty="0" err="1"/>
              <a:t>explorar</a:t>
            </a:r>
            <a:r>
              <a:rPr lang="en-US" sz="2400" dirty="0"/>
              <a:t> </a:t>
            </a:r>
            <a:r>
              <a:rPr lang="en-US" sz="2400" dirty="0" err="1"/>
              <a:t>águas</a:t>
            </a:r>
            <a:r>
              <a:rPr lang="en-US" sz="2400" dirty="0"/>
              <a:t> </a:t>
            </a:r>
            <a:r>
              <a:rPr lang="en-US" sz="2400" dirty="0" err="1"/>
              <a:t>profundas</a:t>
            </a:r>
            <a:r>
              <a:rPr lang="en-US" sz="2400" dirty="0"/>
              <a:t>, </a:t>
            </a:r>
            <a:r>
              <a:rPr lang="en-US" sz="2400" dirty="0" err="1"/>
              <a:t>os</a:t>
            </a:r>
            <a:r>
              <a:rPr lang="en-US" sz="2400" dirty="0"/>
              <a:t> </a:t>
            </a:r>
            <a:r>
              <a:rPr lang="en-US" sz="2400" dirty="0" err="1"/>
              <a:t>enormes</a:t>
            </a:r>
            <a:r>
              <a:rPr lang="en-US" sz="2400" dirty="0"/>
              <a:t> </a:t>
            </a:r>
            <a:r>
              <a:rPr lang="en-US" sz="2400" dirty="0" err="1"/>
              <a:t>cabos</a:t>
            </a:r>
            <a:r>
              <a:rPr lang="en-US" sz="2400" dirty="0"/>
              <a:t> de </a:t>
            </a:r>
            <a:r>
              <a:rPr lang="en-US" sz="2400" dirty="0" err="1"/>
              <a:t>amarração</a:t>
            </a:r>
            <a:r>
              <a:rPr lang="en-US" sz="2400" dirty="0"/>
              <a:t> de </a:t>
            </a:r>
            <a:r>
              <a:rPr lang="en-US" sz="2400" dirty="0" err="1"/>
              <a:t>aço</a:t>
            </a:r>
            <a:r>
              <a:rPr lang="en-US" sz="2400" dirty="0"/>
              <a:t> da </a:t>
            </a:r>
            <a:r>
              <a:rPr lang="en-US" sz="2400" dirty="0" err="1"/>
              <a:t>plataforma</a:t>
            </a:r>
            <a:r>
              <a:rPr lang="en-US" sz="2400" dirty="0"/>
              <a:t> </a:t>
            </a:r>
            <a:r>
              <a:rPr lang="en-US" sz="2400" dirty="0" err="1"/>
              <a:t>são</a:t>
            </a:r>
            <a:r>
              <a:rPr lang="en-US" sz="2400" dirty="0"/>
              <a:t> para </a:t>
            </a:r>
            <a:r>
              <a:rPr lang="en-US" sz="2400" dirty="0" err="1"/>
              <a:t>estabilizar</a:t>
            </a:r>
            <a:r>
              <a:rPr lang="en-US" sz="2400" dirty="0"/>
              <a:t> as </a:t>
            </a:r>
            <a:r>
              <a:rPr lang="en-US" sz="2400" dirty="0" err="1"/>
              <a:t>pernas</a:t>
            </a:r>
            <a:r>
              <a:rPr lang="en-US" sz="2400" dirty="0"/>
              <a:t> de 3.000 </a:t>
            </a:r>
            <a:r>
              <a:rPr lang="en-US" sz="2400" dirty="0" err="1"/>
              <a:t>pés</a:t>
            </a:r>
            <a:r>
              <a:rPr lang="en-US" sz="2400" dirty="0"/>
              <a:t> e </a:t>
            </a:r>
            <a:r>
              <a:rPr lang="en-US" sz="2400" dirty="0" err="1"/>
              <a:t>perfurar</a:t>
            </a:r>
            <a:r>
              <a:rPr lang="en-US" sz="2400" dirty="0"/>
              <a:t> 20.000 </a:t>
            </a:r>
            <a:r>
              <a:rPr lang="en-US" sz="2400" dirty="0" err="1"/>
              <a:t>pés</a:t>
            </a:r>
            <a:r>
              <a:rPr lang="en-US" sz="2400" dirty="0"/>
              <a:t> </a:t>
            </a:r>
            <a:r>
              <a:rPr lang="en-US" sz="2400" dirty="0" err="1"/>
              <a:t>abaixo</a:t>
            </a:r>
            <a:r>
              <a:rPr lang="en-US" sz="2400" dirty="0"/>
              <a:t> do </a:t>
            </a:r>
            <a:r>
              <a:rPr lang="en-US" sz="2400" dirty="0" err="1"/>
              <a:t>fundo</a:t>
            </a:r>
            <a:r>
              <a:rPr lang="en-US" sz="2400" dirty="0"/>
              <a:t> do mar. </a:t>
            </a:r>
          </a:p>
          <a:p>
            <a:pPr indent="-228600">
              <a:lnSpc>
                <a:spcPct val="160000"/>
              </a:lnSpc>
              <a:spcAft>
                <a:spcPts val="600"/>
              </a:spcAft>
              <a:buFont typeface="Arial" panose="020B0604020202020204" pitchFamily="34" charset="0"/>
              <a:buChar char="•"/>
            </a:pPr>
            <a:r>
              <a:rPr lang="en-US" sz="2400" dirty="0"/>
              <a:t>A </a:t>
            </a:r>
            <a:r>
              <a:rPr lang="en-US" sz="2400" dirty="0" err="1"/>
              <a:t>plataforma</a:t>
            </a:r>
            <a:r>
              <a:rPr lang="en-US" sz="2400" dirty="0"/>
              <a:t> da Shell no final de 1990, </a:t>
            </a:r>
            <a:r>
              <a:rPr lang="en-US" sz="2400" dirty="0" err="1"/>
              <a:t>extraía</a:t>
            </a:r>
            <a:r>
              <a:rPr lang="en-US" sz="2400" dirty="0"/>
              <a:t> 100.000 </a:t>
            </a:r>
            <a:r>
              <a:rPr lang="en-US" sz="2400" dirty="0" err="1"/>
              <a:t>barris</a:t>
            </a:r>
            <a:r>
              <a:rPr lang="en-US" sz="2400" dirty="0"/>
              <a:t> de </a:t>
            </a:r>
            <a:r>
              <a:rPr lang="en-US" sz="2400" dirty="0" err="1"/>
              <a:t>petróleo</a:t>
            </a:r>
            <a:r>
              <a:rPr lang="en-US" sz="2400" dirty="0"/>
              <a:t> por dia. </a:t>
            </a:r>
          </a:p>
          <a:p>
            <a:pPr indent="-228600">
              <a:lnSpc>
                <a:spcPct val="160000"/>
              </a:lnSpc>
              <a:spcAft>
                <a:spcPts val="600"/>
              </a:spcAft>
              <a:buFont typeface="Arial" panose="020B0604020202020204" pitchFamily="34" charset="0"/>
              <a:buChar char="•"/>
            </a:pPr>
            <a:endParaRPr lang="en-US" sz="2400" dirty="0"/>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ixaDeTexto 1">
            <a:extLst>
              <a:ext uri="{FF2B5EF4-FFF2-40B4-BE49-F238E27FC236}">
                <a16:creationId xmlns:a16="http://schemas.microsoft.com/office/drawing/2014/main" id="{FC7A0E2A-429C-4769-9C0F-42E1FACB2C1C}"/>
              </a:ext>
            </a:extLst>
          </p:cNvPr>
          <p:cNvSpPr txBox="1"/>
          <p:nvPr/>
        </p:nvSpPr>
        <p:spPr>
          <a:xfrm>
            <a:off x="8517426" y="5819883"/>
            <a:ext cx="1730667" cy="369332"/>
          </a:xfrm>
          <a:prstGeom prst="rect">
            <a:avLst/>
          </a:prstGeom>
          <a:noFill/>
        </p:spPr>
        <p:txBody>
          <a:bodyPr wrap="none" rtlCol="0">
            <a:spAutoFit/>
          </a:bodyPr>
          <a:lstStyle/>
          <a:p>
            <a:r>
              <a:rPr lang="en-US" i="1" dirty="0" err="1"/>
              <a:t>Cortesia</a:t>
            </a:r>
            <a:r>
              <a:rPr lang="en-US" i="1" dirty="0"/>
              <a:t> da Shell</a:t>
            </a:r>
            <a:endParaRPr lang="pt-BR" dirty="0"/>
          </a:p>
        </p:txBody>
      </p:sp>
    </p:spTree>
    <p:extLst>
      <p:ext uri="{BB962C8B-B14F-4D97-AF65-F5344CB8AC3E}">
        <p14:creationId xmlns:p14="http://schemas.microsoft.com/office/powerpoint/2010/main" val="4087898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Imagem 10">
            <a:extLst>
              <a:ext uri="{FF2B5EF4-FFF2-40B4-BE49-F238E27FC236}">
                <a16:creationId xmlns:a16="http://schemas.microsoft.com/office/drawing/2014/main" id="{EA7E5B1D-4D07-45FC-84F8-A022187232E3}"/>
              </a:ext>
            </a:extLst>
          </p:cNvPr>
          <p:cNvPicPr>
            <a:picLocks noChangeAspect="1"/>
          </p:cNvPicPr>
          <p:nvPr/>
        </p:nvPicPr>
        <p:blipFill rotWithShape="1">
          <a:blip r:embed="rId2"/>
          <a:srcRect l="273" t="-509" r="-273" b="509"/>
          <a:stretch/>
        </p:blipFill>
        <p:spPr>
          <a:xfrm>
            <a:off x="30684" y="2957748"/>
            <a:ext cx="5611845" cy="3814763"/>
          </a:xfrm>
          <a:prstGeom prst="rect">
            <a:avLst/>
          </a:prstGeom>
        </p:spPr>
      </p:pic>
      <p:sp>
        <p:nvSpPr>
          <p:cNvPr id="15" name="CaixaDeTexto 14">
            <a:extLst>
              <a:ext uri="{FF2B5EF4-FFF2-40B4-BE49-F238E27FC236}">
                <a16:creationId xmlns:a16="http://schemas.microsoft.com/office/drawing/2014/main" id="{9EC6050D-FE54-4388-9A89-F0DA8854A8A1}"/>
              </a:ext>
            </a:extLst>
          </p:cNvPr>
          <p:cNvSpPr txBox="1"/>
          <p:nvPr/>
        </p:nvSpPr>
        <p:spPr>
          <a:xfrm>
            <a:off x="984666" y="3263579"/>
            <a:ext cx="3949479" cy="830997"/>
          </a:xfrm>
          <a:prstGeom prst="rect">
            <a:avLst/>
          </a:prstGeom>
          <a:noFill/>
        </p:spPr>
        <p:txBody>
          <a:bodyPr wrap="none" rtlCol="0">
            <a:spAutoFit/>
          </a:bodyPr>
          <a:lstStyle/>
          <a:p>
            <a:r>
              <a:rPr lang="pt-BR" sz="2400" dirty="0"/>
              <a:t>Poços perfurados no Golfo do </a:t>
            </a:r>
          </a:p>
          <a:p>
            <a:r>
              <a:rPr lang="pt-BR" sz="2400" dirty="0"/>
              <a:t>México pela profundidade</a:t>
            </a:r>
          </a:p>
        </p:txBody>
      </p:sp>
      <p:pic>
        <p:nvPicPr>
          <p:cNvPr id="17" name="Imagem 16">
            <a:extLst>
              <a:ext uri="{FF2B5EF4-FFF2-40B4-BE49-F238E27FC236}">
                <a16:creationId xmlns:a16="http://schemas.microsoft.com/office/drawing/2014/main" id="{F0C9F71F-C609-4C7E-927D-EE7C33AEC470}"/>
              </a:ext>
            </a:extLst>
          </p:cNvPr>
          <p:cNvPicPr>
            <a:picLocks noChangeAspect="1"/>
          </p:cNvPicPr>
          <p:nvPr/>
        </p:nvPicPr>
        <p:blipFill rotWithShape="1">
          <a:blip r:embed="rId3"/>
          <a:srcRect t="12050" r="2996"/>
          <a:stretch/>
        </p:blipFill>
        <p:spPr>
          <a:xfrm>
            <a:off x="5945080" y="118739"/>
            <a:ext cx="6216236" cy="4243833"/>
          </a:xfrm>
          <a:prstGeom prst="rect">
            <a:avLst/>
          </a:prstGeom>
        </p:spPr>
      </p:pic>
      <p:sp>
        <p:nvSpPr>
          <p:cNvPr id="19" name="CaixaDeTexto 18">
            <a:extLst>
              <a:ext uri="{FF2B5EF4-FFF2-40B4-BE49-F238E27FC236}">
                <a16:creationId xmlns:a16="http://schemas.microsoft.com/office/drawing/2014/main" id="{0E1FF569-B6DD-4068-BDA9-A9C18A3B94F4}"/>
              </a:ext>
            </a:extLst>
          </p:cNvPr>
          <p:cNvSpPr txBox="1"/>
          <p:nvPr/>
        </p:nvSpPr>
        <p:spPr>
          <a:xfrm>
            <a:off x="8814032" y="3263579"/>
            <a:ext cx="2263825" cy="830997"/>
          </a:xfrm>
          <a:prstGeom prst="rect">
            <a:avLst/>
          </a:prstGeom>
          <a:noFill/>
        </p:spPr>
        <p:txBody>
          <a:bodyPr wrap="none" rtlCol="0">
            <a:spAutoFit/>
          </a:bodyPr>
          <a:lstStyle/>
          <a:p>
            <a:r>
              <a:rPr lang="pt-BR" sz="2400" dirty="0"/>
              <a:t>Descobertas em </a:t>
            </a:r>
          </a:p>
          <a:p>
            <a:r>
              <a:rPr lang="pt-BR" sz="2400" dirty="0"/>
              <a:t>águas profundas</a:t>
            </a:r>
          </a:p>
        </p:txBody>
      </p:sp>
    </p:spTree>
    <p:extLst>
      <p:ext uri="{BB962C8B-B14F-4D97-AF65-F5344CB8AC3E}">
        <p14:creationId xmlns:p14="http://schemas.microsoft.com/office/powerpoint/2010/main" val="3707006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3">
            <a:extLst>
              <a:ext uri="{FF2B5EF4-FFF2-40B4-BE49-F238E27FC236}">
                <a16:creationId xmlns:a16="http://schemas.microsoft.com/office/drawing/2014/main" id="{42652E5B-529F-4BE8-A4E1-F8FD21E17F2B}"/>
              </a:ext>
            </a:extLst>
          </p:cNvPr>
          <p:cNvSpPr>
            <a:spLocks noChangeArrowheads="1"/>
          </p:cNvSpPr>
          <p:nvPr/>
        </p:nvSpPr>
        <p:spPr bwMode="auto">
          <a:xfrm>
            <a:off x="533399" y="1155154"/>
            <a:ext cx="11125201" cy="49603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PT" altLang="pt-BR" sz="2400" b="1" i="0" u="none" strike="noStrike" kern="1200" cap="none" spc="0" normalizeH="0" baseline="0" noProof="0" dirty="0">
                <a:ln>
                  <a:noFill/>
                </a:ln>
                <a:solidFill>
                  <a:srgbClr val="222222"/>
                </a:solidFill>
                <a:effectLst/>
                <a:uLnTx/>
                <a:uFillTx/>
                <a:latin typeface="Calibri" panose="020F0502020204030204"/>
                <a:ea typeface="+mn-ea"/>
                <a:cs typeface="+mn-cs"/>
              </a:rPr>
              <a:t>Prefácio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rPr>
              <a:t>Em 22 de maio de 2010, o presidente Barack Obama anunciou a criação da uma Comissão Nacional para analisar as operações em aguas profundas e o derrame de óleo na </a:t>
            </a:r>
            <a:r>
              <a:rPr kumimoji="0" lang="pt-BR" sz="2400" b="0" i="0" u="none" strike="noStrike" kern="1200" cap="none" spc="0" normalizeH="0" baseline="0" noProof="0" dirty="0" err="1">
                <a:ln>
                  <a:noFill/>
                </a:ln>
                <a:solidFill>
                  <a:prstClr val="black"/>
                </a:solidFill>
                <a:effectLst/>
                <a:uLnTx/>
                <a:uFillTx/>
                <a:latin typeface="Calibri" panose="020F0502020204030204"/>
                <a:ea typeface="+mn-ea"/>
                <a:cs typeface="+mn-cs"/>
              </a:rPr>
              <a:t>Deepwater</a:t>
            </a:r>
            <a:r>
              <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2400" b="0" i="0" u="none" strike="noStrike" kern="1200" cap="none" spc="0" normalizeH="0" baseline="0" noProof="0" dirty="0" err="1">
                <a:ln>
                  <a:noFill/>
                </a:ln>
                <a:solidFill>
                  <a:prstClr val="black"/>
                </a:solidFill>
                <a:effectLst/>
                <a:uLnTx/>
                <a:uFillTx/>
                <a:latin typeface="Calibri" panose="020F0502020204030204"/>
                <a:ea typeface="+mn-ea"/>
                <a:cs typeface="+mn-cs"/>
              </a:rPr>
              <a:t>Horizon</a:t>
            </a:r>
            <a:r>
              <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rPr>
              <a:t>: uma entidade independente, não partidária, dirigida para fornecer uma análise aprofundada e um julgamento imparcial. </a:t>
            </a:r>
          </a:p>
          <a:p>
            <a:pPr marL="0" marR="0" lvl="0" indent="0" algn="l" defTabSz="914400" rtl="0" eaLnBrk="1" fontAlgn="auto" latinLnBrk="0" hangingPunct="1">
              <a:lnSpc>
                <a:spcPct val="150000"/>
              </a:lnSpc>
              <a:spcBef>
                <a:spcPts val="0"/>
              </a:spcBef>
              <a:spcAft>
                <a:spcPts val="0"/>
              </a:spcAft>
              <a:buClrTx/>
              <a:buSzTx/>
              <a:buFontTx/>
              <a:buNone/>
              <a:tabLst/>
              <a:defRPr/>
            </a:pPr>
            <a:endParaRPr lang="pt-BR" sz="2400" dirty="0">
              <a:solidFill>
                <a:prstClr val="black"/>
              </a:solidFill>
              <a:latin typeface="Calibri" panose="020F0502020204030204"/>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rPr>
              <a:t>O presidente encarregou a Comissão para determinar as causas do desastre, e para melhorar a capacidade do país em responder a derrames e recomendar reformas para tornar a produção de energia em aguas profundas mais segura.</a:t>
            </a:r>
            <a:endParaRPr kumimoji="0" lang="pt-PT" altLang="pt-B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025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CaixaDeTexto 4">
            <a:extLst>
              <a:ext uri="{FF2B5EF4-FFF2-40B4-BE49-F238E27FC236}">
                <a16:creationId xmlns:a16="http://schemas.microsoft.com/office/drawing/2014/main" id="{CBB06E4F-C1F7-4A13-8D0B-261A22401107}"/>
              </a:ext>
            </a:extLst>
          </p:cNvPr>
          <p:cNvSpPr txBox="1"/>
          <p:nvPr/>
        </p:nvSpPr>
        <p:spPr>
          <a:xfrm>
            <a:off x="95249" y="238923"/>
            <a:ext cx="6730853" cy="5643717"/>
          </a:xfrm>
          <a:prstGeom prst="rect">
            <a:avLst/>
          </a:prstGeom>
        </p:spPr>
        <p:txBody>
          <a:bodyPr vert="horz" lIns="91440" tIns="45720" rIns="91440" bIns="45720" rtlCol="0">
            <a:noAutofit/>
          </a:bodyPr>
          <a:lstStyle/>
          <a:p>
            <a:pPr>
              <a:lnSpc>
                <a:spcPct val="150000"/>
              </a:lnSpc>
            </a:pPr>
            <a:r>
              <a:rPr lang="pt-BR" sz="2400" dirty="0"/>
              <a:t>Em 1985, o Gabinete de Estudo e Avaliação Tecnológica do Ártico de perfuração em águas profundas:</a:t>
            </a:r>
          </a:p>
          <a:p>
            <a:pPr>
              <a:lnSpc>
                <a:spcPct val="150000"/>
              </a:lnSpc>
            </a:pPr>
            <a:endParaRPr lang="pt-BR" sz="2400" dirty="0"/>
          </a:p>
          <a:p>
            <a:pPr marL="342900" indent="-342900">
              <a:lnSpc>
                <a:spcPct val="150000"/>
              </a:lnSpc>
              <a:buFont typeface="Arial" panose="020B0604020202020204" pitchFamily="34" charset="0"/>
              <a:buChar char="•"/>
            </a:pPr>
            <a:r>
              <a:rPr lang="pt-BR" sz="2400" dirty="0"/>
              <a:t> destacou a “falta de segurança e dos riscos em “ambientes agressivos e locais remotos”;</a:t>
            </a:r>
          </a:p>
          <a:p>
            <a:pPr>
              <a:lnSpc>
                <a:spcPct val="150000"/>
              </a:lnSpc>
            </a:pPr>
            <a:endParaRPr lang="pt-BR" sz="2400" dirty="0"/>
          </a:p>
          <a:p>
            <a:pPr marL="342900" indent="-342900">
              <a:lnSpc>
                <a:spcPct val="150000"/>
              </a:lnSpc>
              <a:buFont typeface="Arial" panose="020B0604020202020204" pitchFamily="34" charset="0"/>
              <a:buChar char="•"/>
            </a:pPr>
            <a:r>
              <a:rPr lang="pt-BR" sz="2400" dirty="0"/>
              <a:t> identificou “a necessidade de novas abordagens para a prevenção de acidentes de trabalho e mortes”;</a:t>
            </a:r>
          </a:p>
          <a:p>
            <a:pPr marL="342900" lvl="0" indent="-342900">
              <a:lnSpc>
                <a:spcPct val="150000"/>
              </a:lnSpc>
              <a:buFont typeface="Arial" panose="020B0604020202020204" pitchFamily="34" charset="0"/>
              <a:buChar char="•"/>
              <a:defRPr/>
            </a:pPr>
            <a:endPar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34">
            <a:extLst>
              <a:ext uri="{FF2B5EF4-FFF2-40B4-BE49-F238E27FC236}">
                <a16:creationId xmlns:a16="http://schemas.microsoft.com/office/drawing/2014/main" id="{42CD3C0E-AA7A-4871-9E49-D2D8879989A9}"/>
              </a:ext>
            </a:extLst>
          </p:cNvPr>
          <p:cNvPicPr>
            <a:picLocks noGrp="1"/>
          </p:cNvPicPr>
          <p:nvPr>
            <p:ph idx="1"/>
          </p:nvPr>
        </p:nvPicPr>
        <p:blipFill rotWithShape="1">
          <a:blip r:embed="rId2"/>
          <a:srcRect l="10499" t="12130" r="3917" b="55831"/>
          <a:stretch/>
        </p:blipFill>
        <p:spPr bwMode="auto">
          <a:xfrm>
            <a:off x="7230140" y="450013"/>
            <a:ext cx="4921418" cy="4482775"/>
          </a:xfrm>
          <a:prstGeom prst="rect">
            <a:avLst/>
          </a:prstGeom>
          <a:noFill/>
        </p:spPr>
      </p:pic>
      <p:sp>
        <p:nvSpPr>
          <p:cNvPr id="3" name="CaixaDeTexto 2">
            <a:extLst>
              <a:ext uri="{FF2B5EF4-FFF2-40B4-BE49-F238E27FC236}">
                <a16:creationId xmlns:a16="http://schemas.microsoft.com/office/drawing/2014/main" id="{CA9E8AC9-717E-4FE9-B377-FE086B537028}"/>
              </a:ext>
            </a:extLst>
          </p:cNvPr>
          <p:cNvSpPr txBox="1"/>
          <p:nvPr/>
        </p:nvSpPr>
        <p:spPr>
          <a:xfrm>
            <a:off x="7230140" y="4932788"/>
            <a:ext cx="5206618" cy="1323439"/>
          </a:xfrm>
          <a:prstGeom prst="rect">
            <a:avLst/>
          </a:prstGeom>
          <a:noFill/>
        </p:spPr>
        <p:txBody>
          <a:bodyPr wrap="none" rtlCol="0">
            <a:spAutoFit/>
          </a:bodyPr>
          <a:lstStyle/>
          <a:p>
            <a:r>
              <a:rPr lang="pt-BR" sz="1600" dirty="0"/>
              <a:t>Plataforma </a:t>
            </a:r>
            <a:r>
              <a:rPr lang="pt-BR" sz="1600" dirty="0" err="1"/>
              <a:t>Thunder</a:t>
            </a:r>
            <a:r>
              <a:rPr lang="pt-BR" sz="1600" dirty="0"/>
              <a:t> </a:t>
            </a:r>
            <a:r>
              <a:rPr lang="pt-BR" sz="1600" dirty="0" err="1"/>
              <a:t>Horse</a:t>
            </a:r>
            <a:r>
              <a:rPr lang="pt-BR" sz="1600" dirty="0"/>
              <a:t> da BP, depois do furacão Dennis</a:t>
            </a:r>
          </a:p>
          <a:p>
            <a:r>
              <a:rPr lang="pt-BR" sz="1600" dirty="0"/>
              <a:t> em 2005, quando estava sendo preparada para o serviço. </a:t>
            </a:r>
          </a:p>
          <a:p>
            <a:r>
              <a:rPr lang="pt-BR" sz="1600" dirty="0"/>
              <a:t>Em 2009 a </a:t>
            </a:r>
            <a:r>
              <a:rPr lang="pt-BR" sz="1600" dirty="0" err="1"/>
              <a:t>Thunder</a:t>
            </a:r>
            <a:r>
              <a:rPr lang="pt-BR" sz="1600" dirty="0"/>
              <a:t> </a:t>
            </a:r>
            <a:r>
              <a:rPr lang="pt-BR" sz="1600" dirty="0" err="1"/>
              <a:t>Horse</a:t>
            </a:r>
            <a:r>
              <a:rPr lang="pt-BR" sz="1600" dirty="0"/>
              <a:t> </a:t>
            </a:r>
            <a:r>
              <a:rPr lang="pt-BR" sz="1600" dirty="0" err="1"/>
              <a:t>producia</a:t>
            </a:r>
            <a:r>
              <a:rPr lang="pt-BR" sz="1600" dirty="0"/>
              <a:t> 250 mil barris por dia.</a:t>
            </a:r>
          </a:p>
          <a:p>
            <a:r>
              <a:rPr lang="pt-BR" sz="1600" i="1" dirty="0"/>
              <a:t>Foto da Guarda Costeira dos EUA</a:t>
            </a:r>
            <a:endParaRPr lang="pt-BR" sz="1600" dirty="0"/>
          </a:p>
          <a:p>
            <a:endParaRPr lang="pt-BR" sz="1600" dirty="0"/>
          </a:p>
        </p:txBody>
      </p:sp>
    </p:spTree>
    <p:extLst>
      <p:ext uri="{BB962C8B-B14F-4D97-AF65-F5344CB8AC3E}">
        <p14:creationId xmlns:p14="http://schemas.microsoft.com/office/powerpoint/2010/main" val="3578257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CaixaDeTexto 4">
            <a:extLst>
              <a:ext uri="{FF2B5EF4-FFF2-40B4-BE49-F238E27FC236}">
                <a16:creationId xmlns:a16="http://schemas.microsoft.com/office/drawing/2014/main" id="{CBB06E4F-C1F7-4A13-8D0B-261A22401107}"/>
              </a:ext>
            </a:extLst>
          </p:cNvPr>
          <p:cNvSpPr txBox="1"/>
          <p:nvPr/>
        </p:nvSpPr>
        <p:spPr>
          <a:xfrm>
            <a:off x="95249" y="238923"/>
            <a:ext cx="6964770" cy="6225672"/>
          </a:xfrm>
          <a:prstGeom prst="rect">
            <a:avLst/>
          </a:prstGeom>
        </p:spPr>
        <p:txBody>
          <a:bodyPr vert="horz" lIns="91440" tIns="45720" rIns="91440" bIns="45720"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rPr>
              <a:t>Em 1985, o Gabinete de Estudo e Avaliação Tecnológica do Ártico de perfuração em águas profundas: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rPr>
              <a:t>alertou para as deficiências na supervisão da segurança no mar;</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rPr>
              <a:t>observo que “não há nenhuma exigência regulamentar para a apresentação dos planos de segurança integrados que abordam aspectos técnicos, gerenciais e de operações de segurança offshore.”</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34">
            <a:extLst>
              <a:ext uri="{FF2B5EF4-FFF2-40B4-BE49-F238E27FC236}">
                <a16:creationId xmlns:a16="http://schemas.microsoft.com/office/drawing/2014/main" id="{42CD3C0E-AA7A-4871-9E49-D2D8879989A9}"/>
              </a:ext>
            </a:extLst>
          </p:cNvPr>
          <p:cNvPicPr>
            <a:picLocks noGrp="1"/>
          </p:cNvPicPr>
          <p:nvPr>
            <p:ph idx="1"/>
          </p:nvPr>
        </p:nvPicPr>
        <p:blipFill rotWithShape="1">
          <a:blip r:embed="rId2"/>
          <a:srcRect l="10499" t="12130" r="3917" b="55831"/>
          <a:stretch/>
        </p:blipFill>
        <p:spPr bwMode="auto">
          <a:xfrm>
            <a:off x="7230140" y="450013"/>
            <a:ext cx="4921418" cy="4482775"/>
          </a:xfrm>
          <a:prstGeom prst="rect">
            <a:avLst/>
          </a:prstGeom>
          <a:noFill/>
        </p:spPr>
      </p:pic>
      <p:sp>
        <p:nvSpPr>
          <p:cNvPr id="3" name="CaixaDeTexto 2">
            <a:extLst>
              <a:ext uri="{FF2B5EF4-FFF2-40B4-BE49-F238E27FC236}">
                <a16:creationId xmlns:a16="http://schemas.microsoft.com/office/drawing/2014/main" id="{CA9E8AC9-717E-4FE9-B377-FE086B537028}"/>
              </a:ext>
            </a:extLst>
          </p:cNvPr>
          <p:cNvSpPr txBox="1"/>
          <p:nvPr/>
        </p:nvSpPr>
        <p:spPr>
          <a:xfrm>
            <a:off x="7230140" y="4932788"/>
            <a:ext cx="5206618"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black"/>
                </a:solidFill>
                <a:effectLst/>
                <a:uLnTx/>
                <a:uFillTx/>
                <a:latin typeface="Calibri" panose="020F0502020204030204"/>
                <a:ea typeface="+mn-ea"/>
                <a:cs typeface="+mn-cs"/>
              </a:rPr>
              <a:t>Plataforma </a:t>
            </a:r>
            <a:r>
              <a:rPr kumimoji="0" lang="pt-BR" sz="1600" b="0" i="0" u="none" strike="noStrike" kern="1200" cap="none" spc="0" normalizeH="0" baseline="0" noProof="0" dirty="0" err="1">
                <a:ln>
                  <a:noFill/>
                </a:ln>
                <a:solidFill>
                  <a:prstClr val="black"/>
                </a:solidFill>
                <a:effectLst/>
                <a:uLnTx/>
                <a:uFillTx/>
                <a:latin typeface="Calibri" panose="020F0502020204030204"/>
                <a:ea typeface="+mn-ea"/>
                <a:cs typeface="+mn-cs"/>
              </a:rPr>
              <a:t>Thunder</a:t>
            </a:r>
            <a:r>
              <a:rPr kumimoji="0" lang="pt-BR"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600" b="0" i="0" u="none" strike="noStrike" kern="1200" cap="none" spc="0" normalizeH="0" baseline="0" noProof="0" dirty="0" err="1">
                <a:ln>
                  <a:noFill/>
                </a:ln>
                <a:solidFill>
                  <a:prstClr val="black"/>
                </a:solidFill>
                <a:effectLst/>
                <a:uLnTx/>
                <a:uFillTx/>
                <a:latin typeface="Calibri" panose="020F0502020204030204"/>
                <a:ea typeface="+mn-ea"/>
                <a:cs typeface="+mn-cs"/>
              </a:rPr>
              <a:t>Horse</a:t>
            </a:r>
            <a:r>
              <a:rPr kumimoji="0" lang="pt-BR" sz="1600" b="0" i="0" u="none" strike="noStrike" kern="1200" cap="none" spc="0" normalizeH="0" baseline="0" noProof="0" dirty="0">
                <a:ln>
                  <a:noFill/>
                </a:ln>
                <a:solidFill>
                  <a:prstClr val="black"/>
                </a:solidFill>
                <a:effectLst/>
                <a:uLnTx/>
                <a:uFillTx/>
                <a:latin typeface="Calibri" panose="020F0502020204030204"/>
                <a:ea typeface="+mn-ea"/>
                <a:cs typeface="+mn-cs"/>
              </a:rPr>
              <a:t> da BP, depois do furacão Dennis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black"/>
                </a:solidFill>
                <a:effectLst/>
                <a:uLnTx/>
                <a:uFillTx/>
                <a:latin typeface="Calibri" panose="020F0502020204030204"/>
                <a:ea typeface="+mn-ea"/>
                <a:cs typeface="+mn-cs"/>
              </a:rPr>
              <a:t> em 2005, quando estava sendo preparada para o serviço.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black"/>
                </a:solidFill>
                <a:effectLst/>
                <a:uLnTx/>
                <a:uFillTx/>
                <a:latin typeface="Calibri" panose="020F0502020204030204"/>
                <a:ea typeface="+mn-ea"/>
                <a:cs typeface="+mn-cs"/>
              </a:rPr>
              <a:t>Em 2009 a </a:t>
            </a:r>
            <a:r>
              <a:rPr kumimoji="0" lang="pt-BR" sz="1600" b="0" i="0" u="none" strike="noStrike" kern="1200" cap="none" spc="0" normalizeH="0" baseline="0" noProof="0" dirty="0" err="1">
                <a:ln>
                  <a:noFill/>
                </a:ln>
                <a:solidFill>
                  <a:prstClr val="black"/>
                </a:solidFill>
                <a:effectLst/>
                <a:uLnTx/>
                <a:uFillTx/>
                <a:latin typeface="Calibri" panose="020F0502020204030204"/>
                <a:ea typeface="+mn-ea"/>
                <a:cs typeface="+mn-cs"/>
              </a:rPr>
              <a:t>Thunder</a:t>
            </a:r>
            <a:r>
              <a:rPr kumimoji="0" lang="pt-BR"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600" b="0" i="0" u="none" strike="noStrike" kern="1200" cap="none" spc="0" normalizeH="0" baseline="0" noProof="0" dirty="0" err="1">
                <a:ln>
                  <a:noFill/>
                </a:ln>
                <a:solidFill>
                  <a:prstClr val="black"/>
                </a:solidFill>
                <a:effectLst/>
                <a:uLnTx/>
                <a:uFillTx/>
                <a:latin typeface="Calibri" panose="020F0502020204030204"/>
                <a:ea typeface="+mn-ea"/>
                <a:cs typeface="+mn-cs"/>
              </a:rPr>
              <a:t>Horse</a:t>
            </a:r>
            <a:r>
              <a:rPr kumimoji="0" lang="pt-BR"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600" b="0" i="0" u="none" strike="noStrike" kern="1200" cap="none" spc="0" normalizeH="0" baseline="0" noProof="0" dirty="0" err="1">
                <a:ln>
                  <a:noFill/>
                </a:ln>
                <a:solidFill>
                  <a:prstClr val="black"/>
                </a:solidFill>
                <a:effectLst/>
                <a:uLnTx/>
                <a:uFillTx/>
                <a:latin typeface="Calibri" panose="020F0502020204030204"/>
                <a:ea typeface="+mn-ea"/>
                <a:cs typeface="+mn-cs"/>
              </a:rPr>
              <a:t>producia</a:t>
            </a:r>
            <a:r>
              <a:rPr kumimoji="0" lang="pt-BR" sz="1600" b="0" i="0" u="none" strike="noStrike" kern="1200" cap="none" spc="0" normalizeH="0" baseline="0" noProof="0" dirty="0">
                <a:ln>
                  <a:noFill/>
                </a:ln>
                <a:solidFill>
                  <a:prstClr val="black"/>
                </a:solidFill>
                <a:effectLst/>
                <a:uLnTx/>
                <a:uFillTx/>
                <a:latin typeface="Calibri" panose="020F0502020204030204"/>
                <a:ea typeface="+mn-ea"/>
                <a:cs typeface="+mn-cs"/>
              </a:rPr>
              <a:t> 250 mil barris por dia.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1" u="none" strike="noStrike" kern="1200" cap="none" spc="0" normalizeH="0" baseline="0" noProof="0" dirty="0">
                <a:ln>
                  <a:noFill/>
                </a:ln>
                <a:solidFill>
                  <a:prstClr val="black"/>
                </a:solidFill>
                <a:effectLst/>
                <a:uLnTx/>
                <a:uFillTx/>
                <a:latin typeface="Calibri" panose="020F0502020204030204"/>
                <a:ea typeface="+mn-ea"/>
                <a:cs typeface="+mn-cs"/>
              </a:rPr>
              <a:t>Foto da Guarda Costeira dos EUA</a:t>
            </a:r>
            <a:endParaRPr kumimoji="0" lang="pt-B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0638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CaixaDeTexto 4">
            <a:extLst>
              <a:ext uri="{FF2B5EF4-FFF2-40B4-BE49-F238E27FC236}">
                <a16:creationId xmlns:a16="http://schemas.microsoft.com/office/drawing/2014/main" id="{CBB06E4F-C1F7-4A13-8D0B-261A22401107}"/>
              </a:ext>
            </a:extLst>
          </p:cNvPr>
          <p:cNvSpPr txBox="1"/>
          <p:nvPr/>
        </p:nvSpPr>
        <p:spPr>
          <a:xfrm>
            <a:off x="198900" y="326930"/>
            <a:ext cx="11794199" cy="4535096"/>
          </a:xfrm>
          <a:prstGeom prst="rect">
            <a:avLst/>
          </a:prstGeom>
        </p:spPr>
        <p:txBody>
          <a:bodyPr vert="horz" lIns="91440" tIns="45720" rIns="91440" bIns="45720" rtlCol="0">
            <a:noAutofit/>
          </a:bodyPr>
          <a:lstStyle/>
          <a:p>
            <a:pPr>
              <a:lnSpc>
                <a:spcPct val="150000"/>
              </a:lnSpc>
            </a:pPr>
            <a:r>
              <a:rPr lang="pt-BR" sz="2400" dirty="0"/>
              <a:t>A  perfuração offshore e produção de energia envolvem uma complexa inter-relação entre empresas. Nem mesmo nas principais petrolíferas executam todas as atividades necessárias para a perfuração de petróleo e gás. Em </a:t>
            </a:r>
            <a:r>
              <a:rPr lang="pt-BR" sz="2400" dirty="0" err="1"/>
              <a:t>Macondo</a:t>
            </a:r>
            <a:r>
              <a:rPr lang="pt-BR" sz="2400" dirty="0"/>
              <a:t> pessoal </a:t>
            </a:r>
            <a:r>
              <a:rPr lang="pt-BR" sz="2400" dirty="0" err="1"/>
              <a:t>Transocean</a:t>
            </a:r>
            <a:r>
              <a:rPr lang="pt-BR" sz="2400" dirty="0"/>
              <a:t> compunham o maior contingente único na plataforma no momento do acidente, e 9 dos 11 homens que morreram em 20 de abril trabalhavam na </a:t>
            </a:r>
            <a:r>
              <a:rPr lang="pt-BR" sz="2400" dirty="0" err="1"/>
              <a:t>Transocean</a:t>
            </a:r>
            <a:r>
              <a:rPr lang="pt-BR" sz="2400" dirty="0"/>
              <a:t>.</a:t>
            </a:r>
          </a:p>
          <a:p>
            <a:pPr>
              <a:lnSpc>
                <a:spcPct val="150000"/>
              </a:lnSpc>
            </a:pPr>
            <a:endParaRPr lang="pt-BR" sz="2400" dirty="0"/>
          </a:p>
          <a:p>
            <a:pPr>
              <a:lnSpc>
                <a:spcPct val="150000"/>
              </a:lnSpc>
            </a:pPr>
            <a:r>
              <a:rPr lang="pt-BR" sz="2400" dirty="0"/>
              <a:t>Todos contrato utiliza serviços de outras empresas para aspectos críticos de suas operações. Por esta mesma razão, quaisquer que sejam as relações contratuais específicas, operando com segurança neste ambiente exige claramente uma cultura de segurança que engloba todos os elementos dos serviços de perfuração estendidos para a indústria como um todo.</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9515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3">
            <a:extLst>
              <a:ext uri="{FF2B5EF4-FFF2-40B4-BE49-F238E27FC236}">
                <a16:creationId xmlns:a16="http://schemas.microsoft.com/office/drawing/2014/main" id="{997064AA-D51F-4285-8E88-F7F7073870B0}"/>
              </a:ext>
            </a:extLst>
          </p:cNvPr>
          <p:cNvSpPr>
            <a:spLocks noChangeArrowheads="1"/>
          </p:cNvSpPr>
          <p:nvPr/>
        </p:nvSpPr>
        <p:spPr bwMode="auto">
          <a:xfrm>
            <a:off x="366703" y="251873"/>
            <a:ext cx="6833708"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altLang="pt-BR" sz="2800" b="1"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rPr>
              <a:t>Capítulo três</a:t>
            </a:r>
          </a:p>
          <a:p>
            <a:pPr eaLnBrk="0" fontAlgn="base" hangingPunct="0">
              <a:lnSpc>
                <a:spcPct val="150000"/>
              </a:lnSpc>
              <a:spcBef>
                <a:spcPct val="0"/>
              </a:spcBef>
              <a:spcAft>
                <a:spcPct val="0"/>
              </a:spcAft>
            </a:pPr>
            <a:r>
              <a:rPr lang="pt-PT" altLang="pt-BR" sz="2800" dirty="0">
                <a:solidFill>
                  <a:srgbClr val="004198"/>
                </a:solidFill>
                <a:latin typeface="Calibri" panose="020F0502020204030204"/>
              </a:rPr>
              <a:t>Supervisão  na regulamentação da exploração e produção de energia em águas profundas no Golfo do México </a:t>
            </a:r>
          </a:p>
        </p:txBody>
      </p:sp>
      <p:sp>
        <p:nvSpPr>
          <p:cNvPr id="7" name="Rectangle 4">
            <a:extLst>
              <a:ext uri="{FF2B5EF4-FFF2-40B4-BE49-F238E27FC236}">
                <a16:creationId xmlns:a16="http://schemas.microsoft.com/office/drawing/2014/main" id="{C5E37D8F-C74C-4FE4-B089-3DCD320A49D0}"/>
              </a:ext>
            </a:extLst>
          </p:cNvPr>
          <p:cNvSpPr>
            <a:spLocks noChangeArrowheads="1"/>
          </p:cNvSpPr>
          <p:nvPr/>
        </p:nvSpPr>
        <p:spPr bwMode="auto">
          <a:xfrm>
            <a:off x="366703" y="3114589"/>
            <a:ext cx="5221334" cy="1018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altLang="pt-BR" sz="2400" b="1"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“Foi como arrancar os dentes . . .”</a:t>
            </a:r>
            <a:endParaRPr kumimoji="0" lang="pt-BR" altLang="pt-BR"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pt-BR" alt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46">
            <a:extLst>
              <a:ext uri="{FF2B5EF4-FFF2-40B4-BE49-F238E27FC236}">
                <a16:creationId xmlns:a16="http://schemas.microsoft.com/office/drawing/2014/main" id="{B32A858C-22AF-498F-977F-067C0BEF5B16}"/>
              </a:ext>
            </a:extLst>
          </p:cNvPr>
          <p:cNvPicPr/>
          <p:nvPr/>
        </p:nvPicPr>
        <p:blipFill>
          <a:blip r:embed="rId2">
            <a:clrChange>
              <a:clrFrom>
                <a:srgbClr val="FFFFFF"/>
              </a:clrFrom>
              <a:clrTo>
                <a:srgbClr val="FFFFFF">
                  <a:alpha val="0"/>
                </a:srgbClr>
              </a:clrTo>
            </a:clrChange>
          </a:blip>
          <a:srcRect/>
          <a:stretch>
            <a:fillRect/>
          </a:stretch>
        </p:blipFill>
        <p:spPr bwMode="auto">
          <a:xfrm>
            <a:off x="7200411" y="512759"/>
            <a:ext cx="3449455" cy="6142812"/>
          </a:xfrm>
          <a:prstGeom prst="rect">
            <a:avLst/>
          </a:prstGeom>
          <a:noFill/>
        </p:spPr>
      </p:pic>
      <p:sp>
        <p:nvSpPr>
          <p:cNvPr id="12" name="Rectangle 4">
            <a:extLst>
              <a:ext uri="{FF2B5EF4-FFF2-40B4-BE49-F238E27FC236}">
                <a16:creationId xmlns:a16="http://schemas.microsoft.com/office/drawing/2014/main" id="{E2EE008E-7564-42AC-BE8D-B89C3FCF3959}"/>
              </a:ext>
            </a:extLst>
          </p:cNvPr>
          <p:cNvSpPr>
            <a:spLocks noChangeArrowheads="1"/>
          </p:cNvSpPr>
          <p:nvPr/>
        </p:nvSpPr>
        <p:spPr bwMode="auto">
          <a:xfrm>
            <a:off x="0" y="5057128"/>
            <a:ext cx="7238894" cy="1429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2000" i="0" u="none" strike="noStrike" kern="1200" cap="none" spc="0" normalizeH="0" baseline="0" noProof="0" dirty="0">
                <a:ln>
                  <a:noFill/>
                </a:ln>
                <a:solidFill>
                  <a:prstClr val="black"/>
                </a:solidFill>
                <a:effectLst/>
                <a:uLnTx/>
                <a:uFillTx/>
                <a:latin typeface="Calibri" panose="020F0502020204030204"/>
                <a:ea typeface="+mn-ea"/>
                <a:cs typeface="+mn-cs"/>
              </a:rPr>
              <a:t>O capítulo 3, descreve a história da regulamentação (através de leis e criação de órgãos responsáveis) para a proteção ambiental e a exploração em aguas profundas.</a:t>
            </a:r>
            <a:endParaRPr kumimoji="0" lang="pt-BR" altLang="pt-BR"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061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Espaço Reservado para Conteúdo 2">
            <a:extLst>
              <a:ext uri="{FF2B5EF4-FFF2-40B4-BE49-F238E27FC236}">
                <a16:creationId xmlns:a16="http://schemas.microsoft.com/office/drawing/2014/main" id="{A7E99BAC-8A38-4DE9-B664-07BD711B156B}"/>
              </a:ext>
            </a:extLst>
          </p:cNvPr>
          <p:cNvSpPr>
            <a:spLocks noGrp="1"/>
          </p:cNvSpPr>
          <p:nvPr>
            <p:ph idx="1"/>
          </p:nvPr>
        </p:nvSpPr>
        <p:spPr>
          <a:xfrm>
            <a:off x="502194" y="583406"/>
            <a:ext cx="11187612" cy="5691188"/>
          </a:xfrm>
        </p:spPr>
        <p:txBody>
          <a:bodyPr>
            <a:noAutofit/>
          </a:bodyPr>
          <a:lstStyle/>
          <a:p>
            <a:pPr marL="0" indent="0" eaLnBrk="0" fontAlgn="base" hangingPunct="0">
              <a:lnSpc>
                <a:spcPct val="150000"/>
              </a:lnSpc>
              <a:spcBef>
                <a:spcPct val="0"/>
              </a:spcBef>
              <a:spcAft>
                <a:spcPct val="0"/>
              </a:spcAft>
              <a:buNone/>
            </a:pPr>
            <a:r>
              <a:rPr lang="pt-BR" sz="2400" b="1" dirty="0"/>
              <a:t>Este capítulo está dividido em três partes:</a:t>
            </a:r>
          </a:p>
          <a:p>
            <a:pPr eaLnBrk="0" fontAlgn="base" hangingPunct="0">
              <a:lnSpc>
                <a:spcPct val="150000"/>
              </a:lnSpc>
              <a:spcBef>
                <a:spcPct val="0"/>
              </a:spcBef>
              <a:spcAft>
                <a:spcPct val="0"/>
              </a:spcAft>
            </a:pPr>
            <a:r>
              <a:rPr lang="pt-BR" sz="2400" dirty="0"/>
              <a:t> A primeira parte descreve o surgimento da MMS (Serviço de Gestão de Minerais)</a:t>
            </a:r>
          </a:p>
          <a:p>
            <a:pPr marL="0" indent="0" eaLnBrk="0" fontAlgn="base" hangingPunct="0">
              <a:lnSpc>
                <a:spcPct val="150000"/>
              </a:lnSpc>
              <a:spcBef>
                <a:spcPct val="0"/>
              </a:spcBef>
              <a:spcAft>
                <a:spcPct val="0"/>
              </a:spcAft>
              <a:buNone/>
            </a:pPr>
            <a:r>
              <a:rPr lang="pt-BR" sz="2400" dirty="0"/>
              <a:t>como a agência reguladora federal responsável por supervisionar a indústria de petróleo e gás offshore. </a:t>
            </a:r>
          </a:p>
          <a:p>
            <a:pPr eaLnBrk="0" fontAlgn="base" hangingPunct="0">
              <a:lnSpc>
                <a:spcPct val="150000"/>
              </a:lnSpc>
              <a:spcBef>
                <a:spcPct val="0"/>
              </a:spcBef>
              <a:spcAft>
                <a:spcPct val="0"/>
              </a:spcAft>
            </a:pPr>
            <a:r>
              <a:rPr lang="pt-BR" sz="2400" dirty="0"/>
              <a:t>A segunda parte examina o desempenho de MMS ao longo do tempo, com particular destaque para os seus esforços para promover a perfuração de segurança e os impedimentos institucionais, políticos e culturais para o seu sucesso. </a:t>
            </a:r>
          </a:p>
          <a:p>
            <a:pPr eaLnBrk="0" fontAlgn="base" hangingPunct="0">
              <a:lnSpc>
                <a:spcPct val="150000"/>
              </a:lnSpc>
              <a:spcBef>
                <a:spcPct val="0"/>
              </a:spcBef>
              <a:spcAft>
                <a:spcPct val="0"/>
              </a:spcAft>
            </a:pPr>
            <a:r>
              <a:rPr lang="pt-BR" sz="2400" dirty="0"/>
              <a:t>A terceira parte explora a aplicação dos requisitos de proteção ambiental para perfuração offshore, com destaque para as formas específicas em que os requisitos foram efetivamente diminuídos ou ignorados.</a:t>
            </a:r>
          </a:p>
          <a:p>
            <a:pPr>
              <a:lnSpc>
                <a:spcPct val="150000"/>
              </a:lnSpc>
            </a:pPr>
            <a:endParaRPr lang="pt-PT" altLang="pt-BR" sz="2400" b="1" dirty="0"/>
          </a:p>
          <a:p>
            <a:pPr>
              <a:lnSpc>
                <a:spcPct val="150000"/>
              </a:lnSpc>
            </a:pPr>
            <a:endParaRPr lang="pt-BR" sz="2400" b="1" dirty="0"/>
          </a:p>
        </p:txBody>
      </p:sp>
    </p:spTree>
    <p:extLst>
      <p:ext uri="{BB962C8B-B14F-4D97-AF65-F5344CB8AC3E}">
        <p14:creationId xmlns:p14="http://schemas.microsoft.com/office/powerpoint/2010/main" val="3886200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spaço Reservado para Conteúdo 2">
            <a:extLst>
              <a:ext uri="{FF2B5EF4-FFF2-40B4-BE49-F238E27FC236}">
                <a16:creationId xmlns:a16="http://schemas.microsoft.com/office/drawing/2014/main" id="{A7E99BAC-8A38-4DE9-B664-07BD711B156B}"/>
              </a:ext>
            </a:extLst>
          </p:cNvPr>
          <p:cNvSpPr>
            <a:spLocks noGrp="1"/>
          </p:cNvSpPr>
          <p:nvPr>
            <p:ph idx="1"/>
          </p:nvPr>
        </p:nvSpPr>
        <p:spPr>
          <a:xfrm>
            <a:off x="432888" y="255491"/>
            <a:ext cx="11187612" cy="6197651"/>
          </a:xfrm>
        </p:spPr>
        <p:txBody>
          <a:bodyPr>
            <a:noAutofit/>
          </a:bodyPr>
          <a:lstStyle/>
          <a:p>
            <a:pPr marL="0" indent="0">
              <a:lnSpc>
                <a:spcPct val="170000"/>
              </a:lnSpc>
              <a:buNone/>
            </a:pPr>
            <a:r>
              <a:rPr lang="pt-BR" sz="2400" b="1" dirty="0"/>
              <a:t>Os principais assuntos abordados no capítulo tratam de:</a:t>
            </a:r>
          </a:p>
          <a:p>
            <a:pPr>
              <a:lnSpc>
                <a:spcPct val="150000"/>
              </a:lnSpc>
            </a:pPr>
            <a:r>
              <a:rPr lang="pt-BR" sz="2400" dirty="0"/>
              <a:t>Direitos e riquezas</a:t>
            </a:r>
          </a:p>
          <a:p>
            <a:pPr>
              <a:lnSpc>
                <a:spcPct val="150000"/>
              </a:lnSpc>
            </a:pPr>
            <a:r>
              <a:rPr lang="pt-BR" sz="2400" dirty="0"/>
              <a:t>A ascensão de Direito Ambiental</a:t>
            </a:r>
          </a:p>
          <a:p>
            <a:pPr>
              <a:lnSpc>
                <a:spcPct val="150000"/>
              </a:lnSpc>
            </a:pPr>
            <a:r>
              <a:rPr lang="pt-BR" sz="2400" dirty="0"/>
              <a:t>Independência de Energia e Proteção Ambiental: Objetivos Conflitantes</a:t>
            </a:r>
          </a:p>
          <a:p>
            <a:pPr>
              <a:lnSpc>
                <a:spcPct val="150000"/>
              </a:lnSpc>
            </a:pPr>
            <a:r>
              <a:rPr lang="pt-PT" altLang="pt-BR" sz="2400" dirty="0"/>
              <a:t>Impedimentos ao Regulamento de Segurança </a:t>
            </a:r>
          </a:p>
          <a:p>
            <a:pPr>
              <a:lnSpc>
                <a:spcPct val="150000"/>
              </a:lnSpc>
            </a:pPr>
            <a:r>
              <a:rPr lang="pt-PT" altLang="pt-BR" sz="2400" dirty="0"/>
              <a:t>Segurança na plataforma: aumento do risco, ausência de reforma regulatória necessária e diminuição da capacidade de supervisão governamental</a:t>
            </a:r>
          </a:p>
          <a:p>
            <a:pPr>
              <a:lnSpc>
                <a:spcPct val="150000"/>
              </a:lnSpc>
            </a:pPr>
            <a:r>
              <a:rPr lang="pt-BR" sz="2400" dirty="0"/>
              <a:t>A cultura da maximização da receita</a:t>
            </a:r>
          </a:p>
          <a:p>
            <a:pPr>
              <a:lnSpc>
                <a:spcPct val="150000"/>
              </a:lnSpc>
            </a:pPr>
            <a:r>
              <a:rPr lang="pt-PT" altLang="pt-BR" sz="2400" dirty="0"/>
              <a:t>Um ambiente desfavorável à perfuração responsável</a:t>
            </a:r>
            <a:endParaRPr lang="pt-BR" sz="2400" dirty="0"/>
          </a:p>
          <a:p>
            <a:endParaRPr lang="pt-PT" altLang="pt-BR" sz="2400" dirty="0"/>
          </a:p>
          <a:p>
            <a:endParaRPr lang="pt-BR" sz="2400" dirty="0"/>
          </a:p>
        </p:txBody>
      </p:sp>
    </p:spTree>
    <p:extLst>
      <p:ext uri="{BB962C8B-B14F-4D97-AF65-F5344CB8AC3E}">
        <p14:creationId xmlns:p14="http://schemas.microsoft.com/office/powerpoint/2010/main" val="1400078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Espaço Reservado para Conteúdo 2">
            <a:extLst>
              <a:ext uri="{FF2B5EF4-FFF2-40B4-BE49-F238E27FC236}">
                <a16:creationId xmlns:a16="http://schemas.microsoft.com/office/drawing/2014/main" id="{A7E99BAC-8A38-4DE9-B664-07BD711B156B}"/>
              </a:ext>
            </a:extLst>
          </p:cNvPr>
          <p:cNvSpPr>
            <a:spLocks noGrp="1"/>
          </p:cNvSpPr>
          <p:nvPr>
            <p:ph idx="1"/>
          </p:nvPr>
        </p:nvSpPr>
        <p:spPr>
          <a:xfrm>
            <a:off x="432888" y="255491"/>
            <a:ext cx="11187612" cy="6314023"/>
          </a:xfrm>
        </p:spPr>
        <p:txBody>
          <a:bodyPr>
            <a:noAutofit/>
          </a:bodyPr>
          <a:lstStyle/>
          <a:p>
            <a:pPr>
              <a:lnSpc>
                <a:spcPct val="150000"/>
              </a:lnSpc>
            </a:pPr>
            <a:r>
              <a:rPr lang="pt-BR" sz="2400" dirty="0"/>
              <a:t>A conclusão inevitável é profundamente inquietante, e que não obstante as promessas legais de aplicação das diversas leis de proteção ambiental e de operarão em águas profundas, as agências responsáveis (MMS e outras agências federais responsáveis), não tinham os recursos e conhecimentos técnicos para exigir padrões rigorosos de segurança em águas profundas, o que resultou em menos supervisão.</a:t>
            </a:r>
          </a:p>
          <a:p>
            <a:pPr>
              <a:lnSpc>
                <a:spcPct val="150000"/>
              </a:lnSpc>
            </a:pPr>
            <a:r>
              <a:rPr lang="pt-BR" sz="2400" dirty="0"/>
              <a:t>Em resumo, os riscos de segurança tinham aumentado drasticamente com a mudança para águas profundas, mas presidentes, membros do Congresso e lideranças das agências responsáveis, estavam preocupados por décadas com as enormes receitas geradas por tais operações ao invés de focar em garantir a sua segurança. </a:t>
            </a:r>
          </a:p>
          <a:p>
            <a:pPr>
              <a:lnSpc>
                <a:spcPct val="150000"/>
              </a:lnSpc>
            </a:pPr>
            <a:r>
              <a:rPr lang="pt-BR" sz="2400" b="1" dirty="0"/>
              <a:t>Com o benefício da retrospectiva, a questão tornou-se não se um acidente poderia acontecer, mas quando. A resposta foi o 20 de abril de 2010.</a:t>
            </a:r>
          </a:p>
          <a:p>
            <a:endParaRPr lang="pt-PT" altLang="pt-BR" sz="2400" dirty="0"/>
          </a:p>
          <a:p>
            <a:endParaRPr lang="pt-BR" sz="2400" dirty="0"/>
          </a:p>
        </p:txBody>
      </p:sp>
    </p:spTree>
    <p:extLst>
      <p:ext uri="{BB962C8B-B14F-4D97-AF65-F5344CB8AC3E}">
        <p14:creationId xmlns:p14="http://schemas.microsoft.com/office/powerpoint/2010/main" val="38976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62">
            <a:extLst>
              <a:ext uri="{FF2B5EF4-FFF2-40B4-BE49-F238E27FC236}">
                <a16:creationId xmlns:a16="http://schemas.microsoft.com/office/drawing/2014/main" id="{F0B133FC-FB59-4B5E-9661-6757D1EDAFCA}"/>
              </a:ext>
            </a:extLst>
          </p:cNvPr>
          <p:cNvPicPr>
            <a:picLocks noGrp="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3693582" y="10"/>
            <a:ext cx="4800592" cy="6857990"/>
          </a:xfrm>
          <a:prstGeom prst="rect">
            <a:avLst/>
          </a:prstGeom>
          <a:noFill/>
        </p:spPr>
      </p:pic>
      <p:sp>
        <p:nvSpPr>
          <p:cNvPr id="25" name="Rectangle 24">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Freeform: Shape 26">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 name="Shape 60">
            <a:extLst>
              <a:ext uri="{FF2B5EF4-FFF2-40B4-BE49-F238E27FC236}">
                <a16:creationId xmlns:a16="http://schemas.microsoft.com/office/drawing/2014/main" id="{19AE4AFC-3EB5-4315-A731-6515649CB55B}"/>
              </a:ext>
            </a:extLst>
          </p:cNvPr>
          <p:cNvSpPr>
            <a:spLocks/>
          </p:cNvSpPr>
          <p:nvPr/>
        </p:nvSpPr>
        <p:spPr>
          <a:xfrm>
            <a:off x="257287" y="1995326"/>
            <a:ext cx="4982247" cy="2672367"/>
          </a:xfrm>
          <a:prstGeom prst="rect">
            <a:avLst/>
          </a:prstGeom>
          <a:noFill/>
        </p:spPr>
        <p:txBody>
          <a:bodyPr vert="horz" lIns="91440" tIns="45720" rIns="91440" bIns="45720" rtlCol="0" anchor="ctr">
            <a:normAutofit/>
          </a:bodyPr>
          <a:lstStyle/>
          <a:p>
            <a:pPr marL="0" marR="0" lvl="0" indent="0" algn="ctr" fontAlgn="auto">
              <a:lnSpc>
                <a:spcPct val="150000"/>
              </a:lnSpc>
              <a:spcBef>
                <a:spcPct val="0"/>
              </a:spcBef>
              <a:spcAft>
                <a:spcPts val="600"/>
              </a:spcAft>
              <a:buClrTx/>
              <a:buSzTx/>
              <a:tabLst/>
              <a:defRPr/>
            </a:pPr>
            <a:r>
              <a:rPr kumimoji="0" lang="en-US" sz="2800" b="1" i="0" u="none" strike="noStrike" cap="none" spc="0" normalizeH="0" baseline="0" noProof="0" dirty="0" err="1">
                <a:ln>
                  <a:noFill/>
                </a:ln>
                <a:effectLst/>
                <a:uLnTx/>
                <a:uFillTx/>
                <a:ea typeface="+mj-ea"/>
                <a:cs typeface="+mj-cs"/>
              </a:rPr>
              <a:t>Parte</a:t>
            </a:r>
            <a:r>
              <a:rPr kumimoji="0" lang="en-US" sz="2800" b="1" i="0" u="none" strike="noStrike" cap="none" spc="0" normalizeH="0" baseline="0" noProof="0" dirty="0">
                <a:ln>
                  <a:noFill/>
                </a:ln>
                <a:effectLst/>
                <a:uLnTx/>
                <a:uFillTx/>
                <a:ea typeface="+mj-ea"/>
                <a:cs typeface="+mj-cs"/>
              </a:rPr>
              <a:t> II</a:t>
            </a:r>
            <a:endParaRPr kumimoji="0" lang="en-US" sz="2800" b="0" i="0" u="none" strike="noStrike" cap="none" spc="0" normalizeH="0" baseline="0" noProof="0" dirty="0">
              <a:ln>
                <a:noFill/>
              </a:ln>
              <a:effectLst/>
              <a:uLnTx/>
              <a:uFillTx/>
              <a:ea typeface="+mj-ea"/>
              <a:cs typeface="+mj-cs"/>
            </a:endParaRPr>
          </a:p>
          <a:p>
            <a:pPr marL="0" marR="0" lvl="0" indent="0" algn="ctr" fontAlgn="auto">
              <a:lnSpc>
                <a:spcPct val="150000"/>
              </a:lnSpc>
              <a:spcBef>
                <a:spcPct val="0"/>
              </a:spcBef>
              <a:spcAft>
                <a:spcPts val="600"/>
              </a:spcAft>
              <a:buClrTx/>
              <a:buSzTx/>
              <a:tabLst/>
              <a:defRPr/>
            </a:pPr>
            <a:r>
              <a:rPr kumimoji="0" lang="en-US" sz="2800" b="0" i="0" u="none" strike="noStrike" cap="none" spc="0" normalizeH="0" baseline="0" noProof="0" dirty="0">
                <a:ln>
                  <a:noFill/>
                </a:ln>
                <a:effectLst/>
                <a:uLnTx/>
                <a:uFillTx/>
                <a:ea typeface="+mj-ea"/>
                <a:cs typeface="+mj-cs"/>
              </a:rPr>
              <a:t> </a:t>
            </a:r>
            <a:r>
              <a:rPr kumimoji="0" lang="en-US" sz="2800" b="0" i="0" u="none" strike="noStrike" cap="none" spc="0" normalizeH="0" baseline="0" noProof="0" dirty="0" err="1">
                <a:ln>
                  <a:noFill/>
                </a:ln>
                <a:effectLst/>
                <a:uLnTx/>
                <a:uFillTx/>
                <a:ea typeface="+mj-ea"/>
                <a:cs typeface="+mj-cs"/>
              </a:rPr>
              <a:t>Explosão</a:t>
            </a:r>
            <a:r>
              <a:rPr kumimoji="0" lang="en-US" sz="2800" b="0" i="0" u="none" strike="noStrike" cap="none" spc="0" normalizeH="0" baseline="0" noProof="0" dirty="0">
                <a:ln>
                  <a:noFill/>
                </a:ln>
                <a:effectLst/>
                <a:uLnTx/>
                <a:uFillTx/>
                <a:ea typeface="+mj-ea"/>
                <a:cs typeface="+mj-cs"/>
              </a:rPr>
              <a:t>: as </a:t>
            </a:r>
            <a:r>
              <a:rPr kumimoji="0" lang="en-US" sz="2800" b="0" i="0" u="none" strike="noStrike" cap="none" spc="0" normalizeH="0" baseline="0" noProof="0" dirty="0" err="1">
                <a:ln>
                  <a:noFill/>
                </a:ln>
                <a:effectLst/>
                <a:uLnTx/>
                <a:uFillTx/>
                <a:ea typeface="+mj-ea"/>
                <a:cs typeface="+mj-cs"/>
              </a:rPr>
              <a:t>causas</a:t>
            </a:r>
            <a:r>
              <a:rPr kumimoji="0" lang="en-US" sz="2800" b="0" i="0" u="none" strike="noStrike" cap="none" spc="0" normalizeH="0" baseline="0" noProof="0" dirty="0">
                <a:ln>
                  <a:noFill/>
                </a:ln>
                <a:effectLst/>
                <a:uLnTx/>
                <a:uFillTx/>
                <a:ea typeface="+mj-ea"/>
                <a:cs typeface="+mj-cs"/>
              </a:rPr>
              <a:t> e </a:t>
            </a:r>
            <a:r>
              <a:rPr kumimoji="0" lang="en-US" sz="2800" b="0" i="0" u="none" strike="noStrike" cap="none" spc="0" normalizeH="0" baseline="0" noProof="0" dirty="0" err="1">
                <a:ln>
                  <a:noFill/>
                </a:ln>
                <a:effectLst/>
                <a:uLnTx/>
                <a:uFillTx/>
                <a:ea typeface="+mj-ea"/>
                <a:cs typeface="+mj-cs"/>
              </a:rPr>
              <a:t>consequencias</a:t>
            </a:r>
            <a:r>
              <a:rPr kumimoji="0" lang="en-US" sz="2800" b="0" i="0" u="none" strike="noStrike" cap="none" spc="0" normalizeH="0" baseline="0" noProof="0" dirty="0">
                <a:ln>
                  <a:noFill/>
                </a:ln>
                <a:effectLst/>
                <a:uLnTx/>
                <a:uFillTx/>
                <a:ea typeface="+mj-ea"/>
                <a:cs typeface="+mj-cs"/>
              </a:rPr>
              <a:t> de um </a:t>
            </a:r>
            <a:r>
              <a:rPr kumimoji="0" lang="en-US" sz="2800" b="0" i="0" u="none" strike="noStrike" cap="none" spc="0" normalizeH="0" baseline="0" noProof="0" dirty="0" err="1">
                <a:ln>
                  <a:noFill/>
                </a:ln>
                <a:effectLst/>
                <a:uLnTx/>
                <a:uFillTx/>
                <a:ea typeface="+mj-ea"/>
                <a:cs typeface="+mj-cs"/>
              </a:rPr>
              <a:t>desastre</a:t>
            </a:r>
            <a:endParaRPr kumimoji="0" lang="en-US" sz="2800" b="0" i="0" u="none" strike="noStrike" cap="none" spc="0" normalizeH="0" baseline="0" noProof="0" dirty="0">
              <a:ln>
                <a:noFill/>
              </a:ln>
              <a:effectLst/>
              <a:uLnTx/>
              <a:uFillTx/>
              <a:ea typeface="+mj-ea"/>
              <a:cs typeface="+mj-cs"/>
            </a:endParaRPr>
          </a:p>
        </p:txBody>
      </p:sp>
      <p:sp>
        <p:nvSpPr>
          <p:cNvPr id="29" name="Freeform: Shape 28">
            <a:extLst>
              <a:ext uri="{FF2B5EF4-FFF2-40B4-BE49-F238E27FC236}">
                <a16:creationId xmlns:a16="http://schemas.microsoft.com/office/drawing/2014/main" id="{B1ECBAC9-8FF8-4D44-BD49-6B81C381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951582" y="-621194"/>
            <a:ext cx="2495927" cy="1767670"/>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0F234A-713C-4B90-B43E-8F10C8B6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36578" y="419910"/>
            <a:ext cx="1130961" cy="113096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A2C8816B-132C-4433-807D-BE8737D46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5609070"/>
            <a:ext cx="780052" cy="747280"/>
            <a:chOff x="7011922" y="4095164"/>
            <a:chExt cx="1203067" cy="1152523"/>
          </a:xfrm>
        </p:grpSpPr>
        <p:sp>
          <p:nvSpPr>
            <p:cNvPr id="34" name="Rectangle 33">
              <a:extLst>
                <a:ext uri="{FF2B5EF4-FFF2-40B4-BE49-F238E27FC236}">
                  <a16:creationId xmlns:a16="http://schemas.microsoft.com/office/drawing/2014/main" id="{3D9E8922-1B3D-4020-A05C-C539C0C550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135024" y="4167722"/>
              <a:ext cx="1079965" cy="1079965"/>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8064EBB-920B-4259-AC3A-6F286FAF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011922" y="4095164"/>
              <a:ext cx="485578" cy="485578"/>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3FE43375-339B-4A67-BEC7-44D202CA1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62597" y="5490560"/>
            <a:ext cx="803394" cy="855268"/>
            <a:chOff x="10246841" y="5975889"/>
            <a:chExt cx="1378553" cy="1467564"/>
          </a:xfrm>
        </p:grpSpPr>
        <p:sp>
          <p:nvSpPr>
            <p:cNvPr id="38" name="Rectangle 37">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246842" y="5975888"/>
              <a:ext cx="1316404" cy="131640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38860" y="6856918"/>
              <a:ext cx="586534" cy="58653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89DECC1B-0AAB-435F-81AE-4C770DACCA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85867" y="6047150"/>
            <a:ext cx="1636826" cy="818414"/>
            <a:chOff x="8085870" y="5837885"/>
            <a:chExt cx="2055357" cy="1027679"/>
          </a:xfrm>
        </p:grpSpPr>
        <p:sp>
          <p:nvSpPr>
            <p:cNvPr id="42" name="Rectangle 41">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41090" y="5965012"/>
              <a:ext cx="696678" cy="6966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85870" y="5837885"/>
              <a:ext cx="2055357" cy="102767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2799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62">
            <a:extLst>
              <a:ext uri="{FF2B5EF4-FFF2-40B4-BE49-F238E27FC236}">
                <a16:creationId xmlns:a16="http://schemas.microsoft.com/office/drawing/2014/main" id="{F0B133FC-FB59-4B5E-9661-6757D1EDAFCA}"/>
              </a:ext>
            </a:extLst>
          </p:cNvPr>
          <p:cNvPicPr>
            <a:picLocks noGrp="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7661290" y="0"/>
            <a:ext cx="4482116" cy="6857990"/>
          </a:xfrm>
          <a:prstGeom prst="rect">
            <a:avLst/>
          </a:prstGeom>
          <a:noFill/>
        </p:spPr>
      </p:pic>
      <p:sp>
        <p:nvSpPr>
          <p:cNvPr id="25" name="Rectangle 24">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hape 60">
            <a:extLst>
              <a:ext uri="{FF2B5EF4-FFF2-40B4-BE49-F238E27FC236}">
                <a16:creationId xmlns:a16="http://schemas.microsoft.com/office/drawing/2014/main" id="{19AE4AFC-3EB5-4315-A731-6515649CB55B}"/>
              </a:ext>
            </a:extLst>
          </p:cNvPr>
          <p:cNvSpPr>
            <a:spLocks/>
          </p:cNvSpPr>
          <p:nvPr/>
        </p:nvSpPr>
        <p:spPr>
          <a:xfrm>
            <a:off x="123825" y="57580"/>
            <a:ext cx="7452411" cy="4152913"/>
          </a:xfrm>
          <a:prstGeom prst="rect">
            <a:avLst/>
          </a:prstGeom>
          <a:noFill/>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dirty="0" err="1">
                <a:ln>
                  <a:noFill/>
                </a:ln>
                <a:solidFill>
                  <a:prstClr val="black"/>
                </a:solidFill>
                <a:effectLst/>
                <a:uLnTx/>
                <a:uFillTx/>
                <a:ea typeface="+mn-ea"/>
                <a:cs typeface="+mn-cs"/>
              </a:rPr>
              <a:t>Parte</a:t>
            </a:r>
            <a:r>
              <a:rPr kumimoji="0" lang="en-US" sz="2400" b="1" i="0" u="none" strike="noStrike" kern="1200" cap="none" spc="0" normalizeH="0" baseline="0" noProof="0" dirty="0">
                <a:ln>
                  <a:noFill/>
                </a:ln>
                <a:solidFill>
                  <a:prstClr val="black"/>
                </a:solidFill>
                <a:effectLst/>
                <a:uLnTx/>
                <a:uFillTx/>
                <a:ea typeface="+mn-ea"/>
                <a:cs typeface="+mn-cs"/>
              </a:rPr>
              <a:t> II</a:t>
            </a:r>
            <a:endParaRPr kumimoji="0" lang="en-US" sz="2400" b="0" i="0" u="none" strike="noStrike" kern="1200" cap="none" spc="0" normalizeH="0" baseline="0" noProof="0" dirty="0">
              <a:ln>
                <a:noFill/>
              </a:ln>
              <a:solidFill>
                <a:prstClr val="black"/>
              </a:solidFill>
              <a:effectLst/>
              <a:uLnTx/>
              <a:uFillTx/>
              <a:ea typeface="+mn-ea"/>
              <a:cs typeface="+mn-cs"/>
            </a:endParaRPr>
          </a:p>
          <a:p>
            <a:pPr lvl="0" eaLnBrk="0" fontAlgn="base" hangingPunct="0">
              <a:lnSpc>
                <a:spcPct val="150000"/>
              </a:lnSpc>
              <a:spcBef>
                <a:spcPct val="0"/>
              </a:spcBef>
              <a:spcAft>
                <a:spcPct val="0"/>
              </a:spcAft>
            </a:pPr>
            <a:r>
              <a:rPr lang="pt-PT" altLang="pt-BR" sz="2400" dirty="0">
                <a:solidFill>
                  <a:srgbClr val="222222"/>
                </a:solidFill>
              </a:rPr>
              <a:t>A perda de controle do poço Macondo e seu resultado: a explosão, o incêndio, as perdas humanas, a destruição da plataforma Deepwater Horizon, e o derramamento de quase 5 milhões de barris de óleo, refletem decisões específicas sobre o projeto, a construção, o monitoramento e os testes no poço Macondo. </a:t>
            </a:r>
          </a:p>
        </p:txBody>
      </p:sp>
      <p:sp>
        <p:nvSpPr>
          <p:cNvPr id="29" name="Freeform: Shape 28">
            <a:extLst>
              <a:ext uri="{FF2B5EF4-FFF2-40B4-BE49-F238E27FC236}">
                <a16:creationId xmlns:a16="http://schemas.microsoft.com/office/drawing/2014/main" id="{B1ECBAC9-8FF8-4D44-BD49-6B81C381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951582" y="-621194"/>
            <a:ext cx="2495927" cy="1767670"/>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30F234A-713C-4B90-B43E-8F10C8B6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36578" y="419910"/>
            <a:ext cx="1130961" cy="113096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A2C8816B-132C-4433-807D-BE8737D46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5609070"/>
            <a:ext cx="780052" cy="747280"/>
            <a:chOff x="7011922" y="4095164"/>
            <a:chExt cx="1203067" cy="1152523"/>
          </a:xfrm>
        </p:grpSpPr>
        <p:sp>
          <p:nvSpPr>
            <p:cNvPr id="34" name="Rectangle 33">
              <a:extLst>
                <a:ext uri="{FF2B5EF4-FFF2-40B4-BE49-F238E27FC236}">
                  <a16:creationId xmlns:a16="http://schemas.microsoft.com/office/drawing/2014/main" id="{3D9E8922-1B3D-4020-A05C-C539C0C550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135024" y="4167722"/>
              <a:ext cx="1079965" cy="1079965"/>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A8064EBB-920B-4259-AC3A-6F286FAF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011922" y="4095164"/>
              <a:ext cx="485578" cy="485578"/>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3FE43375-339B-4A67-BEC7-44D202CA1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62597" y="5490560"/>
            <a:ext cx="803394" cy="855268"/>
            <a:chOff x="10246841" y="5975889"/>
            <a:chExt cx="1378553" cy="1467564"/>
          </a:xfrm>
        </p:grpSpPr>
        <p:sp>
          <p:nvSpPr>
            <p:cNvPr id="38" name="Rectangle 37">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246842" y="5975888"/>
              <a:ext cx="1316404" cy="131640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38860" y="6856918"/>
              <a:ext cx="586534" cy="58653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1" name="Group 40">
            <a:extLst>
              <a:ext uri="{FF2B5EF4-FFF2-40B4-BE49-F238E27FC236}">
                <a16:creationId xmlns:a16="http://schemas.microsoft.com/office/drawing/2014/main" id="{89DECC1B-0AAB-435F-81AE-4C770DACCA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85867" y="6047150"/>
            <a:ext cx="1636826" cy="818414"/>
            <a:chOff x="8085870" y="5837885"/>
            <a:chExt cx="2055357" cy="1027679"/>
          </a:xfrm>
        </p:grpSpPr>
        <p:sp>
          <p:nvSpPr>
            <p:cNvPr id="42" name="Rectangle 41">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41090" y="5965012"/>
              <a:ext cx="696678" cy="6966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Isosceles Triangle 42">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85870" y="5837885"/>
              <a:ext cx="2055357" cy="102767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60454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62">
            <a:extLst>
              <a:ext uri="{FF2B5EF4-FFF2-40B4-BE49-F238E27FC236}">
                <a16:creationId xmlns:a16="http://schemas.microsoft.com/office/drawing/2014/main" id="{F0B133FC-FB59-4B5E-9661-6757D1EDAFCA}"/>
              </a:ext>
            </a:extLst>
          </p:cNvPr>
          <p:cNvPicPr>
            <a:picLocks noGrp="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7661290" y="0"/>
            <a:ext cx="4482116" cy="6857990"/>
          </a:xfrm>
          <a:prstGeom prst="rect">
            <a:avLst/>
          </a:prstGeom>
          <a:noFill/>
        </p:spPr>
      </p:pic>
      <p:sp>
        <p:nvSpPr>
          <p:cNvPr id="25" name="Rectangle 24">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hape 60">
            <a:extLst>
              <a:ext uri="{FF2B5EF4-FFF2-40B4-BE49-F238E27FC236}">
                <a16:creationId xmlns:a16="http://schemas.microsoft.com/office/drawing/2014/main" id="{19AE4AFC-3EB5-4315-A731-6515649CB55B}"/>
              </a:ext>
            </a:extLst>
          </p:cNvPr>
          <p:cNvSpPr>
            <a:spLocks/>
          </p:cNvSpPr>
          <p:nvPr/>
        </p:nvSpPr>
        <p:spPr>
          <a:xfrm>
            <a:off x="123825" y="57580"/>
            <a:ext cx="7452411" cy="6760529"/>
          </a:xfrm>
          <a:prstGeom prst="rect">
            <a:avLst/>
          </a:prstGeom>
          <a:noFill/>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Parte</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II</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rPr>
              <a:t>Os capítulos 4 ao 7, apresentam em detalhes os resultados da investigação, destacando as questões cruciais que acreditamos devam fazer parte das políticas daqui para frente: </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rPr>
              <a:t>as escolhas operacionais feita na perfuração do poço </a:t>
            </a:r>
            <a:r>
              <a:rPr kumimoji="0" lang="pt-BR" sz="2400" b="0" i="0" u="none" strike="noStrike" kern="1200" cap="none" spc="0" normalizeH="0" baseline="0" noProof="0" dirty="0" err="1">
                <a:ln>
                  <a:noFill/>
                </a:ln>
                <a:solidFill>
                  <a:prstClr val="black"/>
                </a:solidFill>
                <a:effectLst/>
                <a:uLnTx/>
                <a:uFillTx/>
                <a:latin typeface="Calibri" panose="020F0502020204030204"/>
                <a:ea typeface="+mn-ea"/>
                <a:cs typeface="+mn-cs"/>
              </a:rPr>
              <a:t>Macondo</a:t>
            </a:r>
            <a:r>
              <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rPr>
              <a:t>as tentativas de conter e responder ao derramamento de óleo, e </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rPr>
              <a:t>os impactos do vazamento na região: impactos nos recursos naturais, na economia, nas pessoas,  na degradação progressiva do meio ambiente.</a:t>
            </a:r>
          </a:p>
        </p:txBody>
      </p:sp>
      <p:sp>
        <p:nvSpPr>
          <p:cNvPr id="29" name="Freeform: Shape 28">
            <a:extLst>
              <a:ext uri="{FF2B5EF4-FFF2-40B4-BE49-F238E27FC236}">
                <a16:creationId xmlns:a16="http://schemas.microsoft.com/office/drawing/2014/main" id="{B1ECBAC9-8FF8-4D44-BD49-6B81C381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951582" y="-621194"/>
            <a:ext cx="2495927" cy="1767670"/>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30F234A-713C-4B90-B43E-8F10C8B6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36578" y="419910"/>
            <a:ext cx="1130961" cy="113096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A2C8816B-132C-4433-807D-BE8737D46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5609070"/>
            <a:ext cx="780052" cy="747280"/>
            <a:chOff x="7011922" y="4095164"/>
            <a:chExt cx="1203067" cy="1152523"/>
          </a:xfrm>
        </p:grpSpPr>
        <p:sp>
          <p:nvSpPr>
            <p:cNvPr id="34" name="Rectangle 33">
              <a:extLst>
                <a:ext uri="{FF2B5EF4-FFF2-40B4-BE49-F238E27FC236}">
                  <a16:creationId xmlns:a16="http://schemas.microsoft.com/office/drawing/2014/main" id="{3D9E8922-1B3D-4020-A05C-C539C0C550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135024" y="4167722"/>
              <a:ext cx="1079965" cy="1079965"/>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A8064EBB-920B-4259-AC3A-6F286FAF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011922" y="4095164"/>
              <a:ext cx="485578" cy="485578"/>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3FE43375-339B-4A67-BEC7-44D202CA1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62597" y="5490560"/>
            <a:ext cx="803394" cy="855268"/>
            <a:chOff x="10246841" y="5975889"/>
            <a:chExt cx="1378553" cy="1467564"/>
          </a:xfrm>
        </p:grpSpPr>
        <p:sp>
          <p:nvSpPr>
            <p:cNvPr id="38" name="Rectangle 37">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246842" y="5975888"/>
              <a:ext cx="1316404" cy="131640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38860" y="6856918"/>
              <a:ext cx="586534" cy="58653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1" name="Group 40">
            <a:extLst>
              <a:ext uri="{FF2B5EF4-FFF2-40B4-BE49-F238E27FC236}">
                <a16:creationId xmlns:a16="http://schemas.microsoft.com/office/drawing/2014/main" id="{89DECC1B-0AAB-435F-81AE-4C770DACCA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85867" y="6047150"/>
            <a:ext cx="1636826" cy="818414"/>
            <a:chOff x="8085870" y="5837885"/>
            <a:chExt cx="2055357" cy="1027679"/>
          </a:xfrm>
        </p:grpSpPr>
        <p:sp>
          <p:nvSpPr>
            <p:cNvPr id="42" name="Rectangle 41">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41090" y="5965012"/>
              <a:ext cx="696678" cy="6966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Isosceles Triangle 42">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85870" y="5837885"/>
              <a:ext cx="2055357" cy="102767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70680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3">
            <a:extLst>
              <a:ext uri="{FF2B5EF4-FFF2-40B4-BE49-F238E27FC236}">
                <a16:creationId xmlns:a16="http://schemas.microsoft.com/office/drawing/2014/main" id="{42652E5B-529F-4BE8-A4E1-F8FD21E17F2B}"/>
              </a:ext>
            </a:extLst>
          </p:cNvPr>
          <p:cNvSpPr>
            <a:spLocks noChangeArrowheads="1"/>
          </p:cNvSpPr>
          <p:nvPr/>
        </p:nvSpPr>
        <p:spPr bwMode="auto">
          <a:xfrm>
            <a:off x="424605" y="740418"/>
            <a:ext cx="11125201" cy="560749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PT" altLang="pt-BR" sz="2400" b="1" i="0" u="none" strike="noStrike" kern="1200" cap="none" spc="0" normalizeH="0" baseline="0" noProof="0" dirty="0">
                <a:ln>
                  <a:noFill/>
                </a:ln>
                <a:solidFill>
                  <a:srgbClr val="222222"/>
                </a:solidFill>
                <a:effectLst/>
                <a:uLnTx/>
                <a:uFillTx/>
                <a:ea typeface="+mn-ea"/>
                <a:cs typeface="+mn-cs"/>
              </a:rPr>
              <a:t>Prefácio</a:t>
            </a:r>
          </a:p>
          <a:p>
            <a:pPr marL="0" marR="0" lvl="0" indent="0" algn="l" defTabSz="914400" rtl="0" eaLnBrk="1" fontAlgn="auto" latinLnBrk="0" hangingPunct="1">
              <a:lnSpc>
                <a:spcPct val="150000"/>
              </a:lnSpc>
              <a:spcBef>
                <a:spcPts val="0"/>
              </a:spcBef>
              <a:spcAft>
                <a:spcPts val="0"/>
              </a:spcAft>
              <a:buClrTx/>
              <a:buSzTx/>
              <a:buFontTx/>
              <a:buNone/>
              <a:tabLst/>
              <a:defRPr/>
            </a:pPr>
            <a:r>
              <a:rPr lang="pt-BR" sz="2400" dirty="0">
                <a:solidFill>
                  <a:srgbClr val="222222"/>
                </a:solidFill>
              </a:rPr>
              <a:t>As principais conclusões da Comissão foram:</a:t>
            </a:r>
          </a:p>
          <a:p>
            <a:pPr marL="342900" indent="-342900">
              <a:lnSpc>
                <a:spcPct val="150000"/>
              </a:lnSpc>
              <a:buFont typeface="Arial" panose="020B0604020202020204" pitchFamily="34" charset="0"/>
              <a:buChar char="•"/>
            </a:pPr>
            <a:r>
              <a:rPr lang="pt-PT" altLang="pt-BR" sz="2400" dirty="0">
                <a:solidFill>
                  <a:srgbClr val="222222"/>
                </a:solidFill>
              </a:rPr>
              <a:t>A explosão do poço Macondo poderia ter sido evitada;</a:t>
            </a:r>
          </a:p>
          <a:p>
            <a:pPr marL="342900" indent="-342900">
              <a:lnSpc>
                <a:spcPct val="150000"/>
              </a:lnSpc>
              <a:buFont typeface="Arial" panose="020B0604020202020204" pitchFamily="34" charset="0"/>
              <a:buChar char="•"/>
            </a:pPr>
            <a:r>
              <a:rPr lang="pt-PT" altLang="pt-BR" sz="2400" dirty="0">
                <a:solidFill>
                  <a:srgbClr val="222222"/>
                </a:solidFill>
              </a:rPr>
              <a:t>As causas imediatas da explosão do poço Macondo podem ser atribuídas a uma série de erros identificáveis ​​cometidos pela BP, Halliburton e Transocean que revelam tais falhas sistemáticas na gestão de riscos que colocam em dúvida a cultura de segurança de toda a indústria;</a:t>
            </a:r>
          </a:p>
          <a:p>
            <a:pPr marL="342900" indent="-342900">
              <a:lnSpc>
                <a:spcPct val="150000"/>
              </a:lnSpc>
              <a:buFont typeface="Arial" panose="020B0604020202020204" pitchFamily="34" charset="0"/>
              <a:buChar char="•"/>
            </a:pPr>
            <a:r>
              <a:rPr lang="pt-PT" altLang="pt-BR" sz="2400" dirty="0">
                <a:solidFill>
                  <a:srgbClr val="222222"/>
                </a:solidFill>
              </a:rPr>
              <a:t>A exploração e produção de energia em águas profundas, particularmente nas fronteiras do conhecimento, envolvem riscos para os quais nem a indústria nem o governo foram adequadamente preparados, mas para os quais eles podem e devem ser preparados no futuro</a:t>
            </a:r>
            <a:r>
              <a:rPr lang="pt-PT" altLang="pt-BR" sz="2400" dirty="0">
                <a:solidFill>
                  <a:srgbClr val="222222"/>
                </a:solidFill>
                <a:latin typeface="inherit"/>
              </a:rPr>
              <a:t>;</a:t>
            </a:r>
          </a:p>
        </p:txBody>
      </p:sp>
    </p:spTree>
    <p:extLst>
      <p:ext uri="{BB962C8B-B14F-4D97-AF65-F5344CB8AC3E}">
        <p14:creationId xmlns:p14="http://schemas.microsoft.com/office/powerpoint/2010/main" val="30810350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3">
            <a:extLst>
              <a:ext uri="{FF2B5EF4-FFF2-40B4-BE49-F238E27FC236}">
                <a16:creationId xmlns:a16="http://schemas.microsoft.com/office/drawing/2014/main" id="{8453EED3-9E05-4FA8-BE03-AE639E9AD14F}"/>
              </a:ext>
            </a:extLst>
          </p:cNvPr>
          <p:cNvSpPr>
            <a:spLocks noChangeArrowheads="1"/>
          </p:cNvSpPr>
          <p:nvPr/>
        </p:nvSpPr>
        <p:spPr bwMode="auto">
          <a:xfrm>
            <a:off x="139467" y="1051940"/>
            <a:ext cx="4690405"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altLang="pt-BR" sz="2800" b="1"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Capítulo quatro</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800" b="0" i="0" u="none" strike="noStrike" kern="1200" cap="none" spc="0" normalizeH="0" baseline="0" noProof="0" dirty="0">
                <a:ln>
                  <a:noFill/>
                </a:ln>
                <a:solidFill>
                  <a:srgbClr val="004198"/>
                </a:solidFill>
                <a:effectLst/>
                <a:uLnTx/>
                <a:uFillTx/>
                <a:latin typeface="Calibri" panose="020F0502020204030204"/>
                <a:cs typeface="+mn-cs"/>
              </a:rPr>
              <a:t>O poço </a:t>
            </a:r>
            <a:r>
              <a:rPr kumimoji="0" lang="pt-BR" sz="2800" b="0" i="0" u="none" strike="noStrike" kern="1200" cap="none" spc="0" normalizeH="0" baseline="0" noProof="0" dirty="0" err="1">
                <a:ln>
                  <a:noFill/>
                </a:ln>
                <a:solidFill>
                  <a:srgbClr val="004198"/>
                </a:solidFill>
                <a:effectLst/>
                <a:uLnTx/>
                <a:uFillTx/>
                <a:latin typeface="Calibri" panose="020F0502020204030204"/>
                <a:cs typeface="+mn-cs"/>
              </a:rPr>
              <a:t>Macondo</a:t>
            </a:r>
            <a:r>
              <a:rPr kumimoji="0" lang="pt-BR" sz="2800" b="0" i="0" u="none" strike="noStrike" kern="1200" cap="none" spc="0" normalizeH="0" baseline="0" noProof="0" dirty="0">
                <a:ln>
                  <a:noFill/>
                </a:ln>
                <a:solidFill>
                  <a:srgbClr val="004198"/>
                </a:solidFill>
                <a:effectLst/>
                <a:uLnTx/>
                <a:uFillTx/>
                <a:latin typeface="Calibri" panose="020F0502020204030204"/>
                <a:cs typeface="+mn-cs"/>
              </a:rPr>
              <a:t> e a Explosão</a:t>
            </a:r>
            <a:endParaRPr kumimoji="0" lang="pt-BR" altLang="pt-BR" sz="2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3" name="Rectangle 4">
            <a:extLst>
              <a:ext uri="{FF2B5EF4-FFF2-40B4-BE49-F238E27FC236}">
                <a16:creationId xmlns:a16="http://schemas.microsoft.com/office/drawing/2014/main" id="{546803EE-09B9-4E28-8B9C-4BFAC53732BD}"/>
              </a:ext>
            </a:extLst>
          </p:cNvPr>
          <p:cNvSpPr>
            <a:spLocks noChangeArrowheads="1"/>
          </p:cNvSpPr>
          <p:nvPr/>
        </p:nvSpPr>
        <p:spPr bwMode="auto">
          <a:xfrm>
            <a:off x="84334" y="3093877"/>
            <a:ext cx="5307058" cy="3234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black"/>
                </a:solidFill>
                <a:effectLst/>
                <a:uLnTx/>
                <a:uFillTx/>
                <a:latin typeface="Calibri" panose="020F0502020204030204"/>
                <a:ea typeface="+mn-ea"/>
                <a:cs typeface="+mn-cs"/>
              </a:rPr>
              <a:t>“Mas </a:t>
            </a:r>
            <a:r>
              <a:rPr lang="pt-PT" altLang="pt-BR" sz="2400" b="1" dirty="0">
                <a:solidFill>
                  <a:prstClr val="black"/>
                </a:solidFill>
                <a:latin typeface="Calibri" panose="020F0502020204030204"/>
              </a:rPr>
              <a:t>quem se importa, está feito, no final da história, provavelmente estaremos bem e conseguiremos um bom trabalho </a:t>
            </a:r>
            <a:r>
              <a:rPr lang="pt-BR" sz="2400" b="1" dirty="0">
                <a:solidFill>
                  <a:prstClr val="black"/>
                </a:solidFill>
                <a:latin typeface="Calibri" panose="020F0502020204030204"/>
              </a:rPr>
              <a:t> . .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pt-BR" alt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7">
            <a:extLst>
              <a:ext uri="{FF2B5EF4-FFF2-40B4-BE49-F238E27FC236}">
                <a16:creationId xmlns:a16="http://schemas.microsoft.com/office/drawing/2014/main" id="{CEA60F3A-BCF1-4AAC-BAD4-FCADF6161BA5}"/>
              </a:ext>
            </a:extLst>
          </p:cNvPr>
          <p:cNvPicPr/>
          <p:nvPr/>
        </p:nvPicPr>
        <p:blipFill>
          <a:blip r:embed="rId2">
            <a:clrChange>
              <a:clrFrom>
                <a:srgbClr val="FFFFFF"/>
              </a:clrFrom>
              <a:clrTo>
                <a:srgbClr val="FFFFFF">
                  <a:alpha val="0"/>
                </a:srgbClr>
              </a:clrTo>
            </a:clrChange>
          </a:blip>
          <a:srcRect/>
          <a:stretch>
            <a:fillRect/>
          </a:stretch>
        </p:blipFill>
        <p:spPr bwMode="auto">
          <a:xfrm>
            <a:off x="5025076" y="276202"/>
            <a:ext cx="2579004" cy="6230874"/>
          </a:xfrm>
          <a:prstGeom prst="rect">
            <a:avLst/>
          </a:prstGeom>
          <a:noFill/>
        </p:spPr>
      </p:pic>
      <p:sp>
        <p:nvSpPr>
          <p:cNvPr id="12" name="Rectangle 4">
            <a:extLst>
              <a:ext uri="{FF2B5EF4-FFF2-40B4-BE49-F238E27FC236}">
                <a16:creationId xmlns:a16="http://schemas.microsoft.com/office/drawing/2014/main" id="{10E4729F-C980-486C-8FA5-3E01C5947D9C}"/>
              </a:ext>
            </a:extLst>
          </p:cNvPr>
          <p:cNvSpPr>
            <a:spLocks noChangeArrowheads="1"/>
          </p:cNvSpPr>
          <p:nvPr/>
        </p:nvSpPr>
        <p:spPr bwMode="auto">
          <a:xfrm>
            <a:off x="7799285" y="3093877"/>
            <a:ext cx="4308382" cy="2814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2000" i="0" u="none" strike="noStrike" kern="1200" cap="none" spc="0" normalizeH="0" baseline="0" noProof="0" dirty="0">
                <a:ln>
                  <a:noFill/>
                </a:ln>
                <a:solidFill>
                  <a:prstClr val="black"/>
                </a:solidFill>
                <a:effectLst/>
                <a:uLnTx/>
                <a:uFillTx/>
                <a:latin typeface="Calibri" panose="020F0502020204030204"/>
                <a:ea typeface="+mn-ea"/>
                <a:cs typeface="+mn-cs"/>
              </a:rPr>
              <a:t>O capítulo 4, apresenta em detalhes os passos que levarão a explosão do poço </a:t>
            </a:r>
            <a:r>
              <a:rPr kumimoji="0" lang="pt-BR" sz="2000" i="0" u="none" strike="noStrike" kern="1200" cap="none" spc="0" normalizeH="0" baseline="0" noProof="0" dirty="0" err="1">
                <a:ln>
                  <a:noFill/>
                </a:ln>
                <a:solidFill>
                  <a:prstClr val="black"/>
                </a:solidFill>
                <a:effectLst/>
                <a:uLnTx/>
                <a:uFillTx/>
                <a:latin typeface="Calibri" panose="020F0502020204030204"/>
                <a:ea typeface="+mn-ea"/>
                <a:cs typeface="+mn-cs"/>
              </a:rPr>
              <a:t>Macondo</a:t>
            </a:r>
            <a:r>
              <a:rPr kumimoji="0" lang="pt-BR" sz="2000" i="0" u="none" strike="noStrike" kern="1200" cap="none" spc="0" normalizeH="0" baseline="0" noProof="0" dirty="0">
                <a:ln>
                  <a:noFill/>
                </a:ln>
                <a:solidFill>
                  <a:prstClr val="black"/>
                </a:solidFill>
                <a:effectLst/>
                <a:uLnTx/>
                <a:uFillTx/>
                <a:latin typeface="Calibri" panose="020F0502020204030204"/>
                <a:ea typeface="+mn-ea"/>
                <a:cs typeface="+mn-cs"/>
              </a:rPr>
              <a:t>, apresenta todo o processo realizado ou que deveria ter sido realizado para evitar os acontecimentos do 20 de abril de 2010</a:t>
            </a:r>
            <a:endParaRPr kumimoji="0" lang="pt-BR" altLang="pt-BR"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908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528086" y="644369"/>
            <a:ext cx="10515600" cy="5842381"/>
          </a:xfrm>
        </p:spPr>
        <p:txBody>
          <a:bodyPr>
            <a:normAutofit/>
          </a:bodyPr>
          <a:lstStyle/>
          <a:p>
            <a:pPr>
              <a:lnSpc>
                <a:spcPct val="150000"/>
              </a:lnSpc>
            </a:pPr>
            <a:r>
              <a:rPr lang="pt-BR" sz="2400" dirty="0"/>
              <a:t>O poço explodiu pela combinação de: fatores de risco, descuidos e erros, que levaram a “oprimir” as salvaguardas destinadas a evitar que um evento como esse aconteça. </a:t>
            </a:r>
          </a:p>
          <a:p>
            <a:pPr>
              <a:lnSpc>
                <a:spcPct val="150000"/>
              </a:lnSpc>
            </a:pPr>
            <a:r>
              <a:rPr lang="pt-BR" sz="2400" dirty="0"/>
              <a:t>A maioria dos erros e omissões no </a:t>
            </a:r>
            <a:r>
              <a:rPr lang="pt-BR" sz="2400" dirty="0" err="1"/>
              <a:t>Macondo</a:t>
            </a:r>
            <a:r>
              <a:rPr lang="pt-BR" sz="2400" dirty="0"/>
              <a:t> pode ser rastreada até um único e abrangente fracasso: a falha de gestão. </a:t>
            </a:r>
          </a:p>
          <a:p>
            <a:pPr>
              <a:lnSpc>
                <a:spcPct val="150000"/>
              </a:lnSpc>
            </a:pPr>
            <a:r>
              <a:rPr lang="pt-BR" sz="2400" dirty="0"/>
              <a:t>Uma melhor gestão pela BP, Halliburton e </a:t>
            </a:r>
            <a:r>
              <a:rPr lang="pt-BR" sz="2400" dirty="0" err="1"/>
              <a:t>Transocean</a:t>
            </a:r>
            <a:r>
              <a:rPr lang="pt-BR" sz="2400" dirty="0"/>
              <a:t> quase certamente teria impedido a explosão, melhorando a capacidade dos indivíduos envolvidos para identificar os riscos que enfrentam, avaliá-los  adequadamente, comunicá-los e resolvê-los. </a:t>
            </a:r>
          </a:p>
        </p:txBody>
      </p:sp>
    </p:spTree>
    <p:extLst>
      <p:ext uri="{BB962C8B-B14F-4D97-AF65-F5344CB8AC3E}">
        <p14:creationId xmlns:p14="http://schemas.microsoft.com/office/powerpoint/2010/main" val="286782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73152" y="360115"/>
            <a:ext cx="11960352" cy="5842381"/>
          </a:xfrm>
        </p:spPr>
        <p:txBody>
          <a:bodyPr>
            <a:noAutofit/>
          </a:bodyPr>
          <a:lstStyle/>
          <a:p>
            <a:pPr marL="0" indent="0">
              <a:lnSpc>
                <a:spcPct val="170000"/>
              </a:lnSpc>
              <a:buNone/>
            </a:pPr>
            <a:r>
              <a:rPr lang="pt-BR" sz="2400" dirty="0"/>
              <a:t>A Comissão identificou vários fatores potenciais que podem ter contribuído para a falha na condução e interpretação adequada do teste de pressão negativa naquela noite:</a:t>
            </a:r>
          </a:p>
          <a:p>
            <a:pPr lvl="0">
              <a:lnSpc>
                <a:spcPct val="170000"/>
              </a:lnSpc>
            </a:pPr>
            <a:r>
              <a:rPr lang="pt-BR" sz="2400" dirty="0"/>
              <a:t>Não existia, nos regulamentos ou protocolos da indústria, um procedimento padrão para executar ou interpretar os testes. Na verdade, os regulamentos e as normas não exigiam que a BP fizesse um teste de pressão negativa. Isso é, existe falha de gestão pela indústria e a falha de regulação pelo estado;</a:t>
            </a:r>
          </a:p>
          <a:p>
            <a:pPr lvl="0">
              <a:lnSpc>
                <a:spcPct val="170000"/>
              </a:lnSpc>
            </a:pPr>
            <a:r>
              <a:rPr lang="pt-BR" sz="2400" dirty="0"/>
              <a:t>A BP e a </a:t>
            </a:r>
            <a:r>
              <a:rPr lang="pt-BR" sz="2400" dirty="0" err="1"/>
              <a:t>Transocean</a:t>
            </a:r>
            <a:r>
              <a:rPr lang="pt-BR" sz="2400" dirty="0"/>
              <a:t> não tinham procedimentos internos para a realização, execução e interpretação dos testes de pressão negativa, e não tinham formalmente treinado seu pessoal em como fazê-lo;</a:t>
            </a:r>
          </a:p>
        </p:txBody>
      </p:sp>
    </p:spTree>
    <p:extLst>
      <p:ext uri="{BB962C8B-B14F-4D97-AF65-F5344CB8AC3E}">
        <p14:creationId xmlns:p14="http://schemas.microsoft.com/office/powerpoint/2010/main" val="2138998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73152" y="360115"/>
            <a:ext cx="11960352" cy="5842381"/>
          </a:xfrm>
        </p:spPr>
        <p:txBody>
          <a:bodyPr>
            <a:noAutofit/>
          </a:bodyPr>
          <a:lstStyle/>
          <a:p>
            <a:pPr marL="0" indent="0">
              <a:lnSpc>
                <a:spcPct val="170000"/>
              </a:lnSpc>
              <a:buNone/>
            </a:pPr>
            <a:r>
              <a:rPr lang="pt-BR" sz="2400" dirty="0"/>
              <a:t>A Comissão identificou vários fatores potenciais que podem ter contribuído para a falha na condução e interpretação adequada do teste de pressão negativa naquela noite:</a:t>
            </a:r>
          </a:p>
          <a:p>
            <a:pPr lvl="0">
              <a:lnSpc>
                <a:spcPct val="170000"/>
              </a:lnSpc>
            </a:pPr>
            <a:r>
              <a:rPr lang="pt-BR" sz="2400" dirty="0"/>
              <a:t>A BP não adotou ou não aplicou nenhuma política que exigisse que o pessoal “ligasse para à costa” para uma segunda opinião sobre os dados confusos;</a:t>
            </a:r>
          </a:p>
          <a:p>
            <a:pPr marL="0" lvl="0" indent="0">
              <a:lnSpc>
                <a:spcPct val="170000"/>
              </a:lnSpc>
              <a:buNone/>
            </a:pPr>
            <a:endParaRPr lang="pt-BR" sz="2400" dirty="0"/>
          </a:p>
          <a:p>
            <a:pPr lvl="0">
              <a:lnSpc>
                <a:spcPct val="170000"/>
              </a:lnSpc>
            </a:pPr>
            <a:r>
              <a:rPr lang="pt-BR" altLang="pt-BR" sz="2400" dirty="0"/>
              <a:t>D</a:t>
            </a:r>
            <a:r>
              <a:rPr lang="pt-PT" altLang="pt-BR" sz="2400" dirty="0"/>
              <a:t>evido à falta de comunicação, não parece que quem realizavam e interpretavam o teste tinham uma total apreciação do contexto em que o realizavam. Tal apreciação poderia ter aumentado sua disposição de acreditar que o poço estava fluindo. </a:t>
            </a:r>
            <a:endParaRPr lang="pt-BR" sz="2400" dirty="0"/>
          </a:p>
        </p:txBody>
      </p:sp>
    </p:spTree>
    <p:extLst>
      <p:ext uri="{BB962C8B-B14F-4D97-AF65-F5344CB8AC3E}">
        <p14:creationId xmlns:p14="http://schemas.microsoft.com/office/powerpoint/2010/main" val="23703423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73152" y="360115"/>
            <a:ext cx="11960352" cy="5842381"/>
          </a:xfrm>
        </p:spPr>
        <p:txBody>
          <a:bodyPr>
            <a:noAutofit/>
          </a:bodyPr>
          <a:lstStyle/>
          <a:p>
            <a:pPr marL="0" indent="0">
              <a:lnSpc>
                <a:spcPct val="170000"/>
              </a:lnSpc>
              <a:buNone/>
            </a:pPr>
            <a:r>
              <a:rPr lang="pt-BR" sz="2400" dirty="0"/>
              <a:t>A Comissão identificou vários fatores potenciais que podem ter contribuído para a falha na condução e interpretação adequada do teste de pressão negativa naquela noite:</a:t>
            </a:r>
          </a:p>
          <a:p>
            <a:pPr marL="0" indent="0">
              <a:lnSpc>
                <a:spcPct val="170000"/>
              </a:lnSpc>
              <a:buNone/>
            </a:pPr>
            <a:endParaRPr lang="pt-BR" sz="2400" dirty="0"/>
          </a:p>
          <a:p>
            <a:pPr>
              <a:lnSpc>
                <a:spcPct val="150000"/>
              </a:lnSpc>
            </a:pPr>
            <a:r>
              <a:rPr lang="pt-BR" sz="2400" dirty="0"/>
              <a:t>As insuficiências das normas federais resultantes são evidentes nas decisões que levaram a explosão em </a:t>
            </a:r>
            <a:r>
              <a:rPr lang="pt-BR" sz="2400" dirty="0" err="1"/>
              <a:t>Macondo</a:t>
            </a:r>
            <a:r>
              <a:rPr lang="pt-BR" sz="2400" dirty="0"/>
              <a:t>.  As autoridades federais não tinham regulamentos.</a:t>
            </a:r>
          </a:p>
          <a:p>
            <a:pPr marL="0" lvl="0" indent="0">
              <a:lnSpc>
                <a:spcPct val="170000"/>
              </a:lnSpc>
              <a:buNone/>
            </a:pPr>
            <a:endParaRPr lang="pt-BR" sz="2400" dirty="0"/>
          </a:p>
        </p:txBody>
      </p:sp>
    </p:spTree>
    <p:extLst>
      <p:ext uri="{BB962C8B-B14F-4D97-AF65-F5344CB8AC3E}">
        <p14:creationId xmlns:p14="http://schemas.microsoft.com/office/powerpoint/2010/main" val="3005650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3">
            <a:extLst>
              <a:ext uri="{FF2B5EF4-FFF2-40B4-BE49-F238E27FC236}">
                <a16:creationId xmlns:a16="http://schemas.microsoft.com/office/drawing/2014/main" id="{8453EED3-9E05-4FA8-BE03-AE639E9AD14F}"/>
              </a:ext>
            </a:extLst>
          </p:cNvPr>
          <p:cNvSpPr>
            <a:spLocks noChangeArrowheads="1"/>
          </p:cNvSpPr>
          <p:nvPr/>
        </p:nvSpPr>
        <p:spPr bwMode="auto">
          <a:xfrm>
            <a:off x="441694" y="1380438"/>
            <a:ext cx="4057325"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altLang="pt-BR" sz="2800" b="1"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rPr>
              <a:t>Capítulo cinco</a:t>
            </a:r>
          </a:p>
          <a:p>
            <a:pPr eaLnBrk="0" fontAlgn="base" hangingPunct="0">
              <a:lnSpc>
                <a:spcPct val="150000"/>
              </a:lnSpc>
              <a:spcBef>
                <a:spcPct val="0"/>
              </a:spcBef>
              <a:spcAft>
                <a:spcPct val="0"/>
              </a:spcAft>
            </a:pPr>
            <a:r>
              <a:rPr lang="pt-BR" sz="2800" dirty="0">
                <a:solidFill>
                  <a:srgbClr val="004198"/>
                </a:solidFill>
                <a:latin typeface="Calibri" panose="020F0502020204030204"/>
              </a:rPr>
              <a:t>Resposta e Contenção</a:t>
            </a:r>
          </a:p>
        </p:txBody>
      </p:sp>
      <p:sp>
        <p:nvSpPr>
          <p:cNvPr id="23" name="Rectangle 4">
            <a:extLst>
              <a:ext uri="{FF2B5EF4-FFF2-40B4-BE49-F238E27FC236}">
                <a16:creationId xmlns:a16="http://schemas.microsoft.com/office/drawing/2014/main" id="{546803EE-09B9-4E28-8B9C-4BFAC53732BD}"/>
              </a:ext>
            </a:extLst>
          </p:cNvPr>
          <p:cNvSpPr>
            <a:spLocks noChangeArrowheads="1"/>
          </p:cNvSpPr>
          <p:nvPr/>
        </p:nvSpPr>
        <p:spPr bwMode="auto">
          <a:xfrm>
            <a:off x="84334" y="4139771"/>
            <a:ext cx="3516116" cy="114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pt-BR" sz="2400" b="1" dirty="0">
                <a:solidFill>
                  <a:prstClr val="black"/>
                </a:solidFill>
                <a:latin typeface="Calibri" panose="020F0502020204030204"/>
              </a:rPr>
              <a:t>“ Você agora está nisso  </a:t>
            </a:r>
          </a:p>
          <a:p>
            <a:pPr>
              <a:lnSpc>
                <a:spcPct val="150000"/>
              </a:lnSpc>
            </a:pPr>
            <a:r>
              <a:rPr lang="pt-BR" sz="2400" b="1" dirty="0">
                <a:solidFill>
                  <a:prstClr val="black"/>
                </a:solidFill>
                <a:latin typeface="Calibri" panose="020F0502020204030204"/>
              </a:rPr>
              <a:t>até o pescoço! ”</a:t>
            </a:r>
          </a:p>
        </p:txBody>
      </p:sp>
      <p:pic>
        <p:nvPicPr>
          <p:cNvPr id="12" name="Picture 105">
            <a:extLst>
              <a:ext uri="{FF2B5EF4-FFF2-40B4-BE49-F238E27FC236}">
                <a16:creationId xmlns:a16="http://schemas.microsoft.com/office/drawing/2014/main" id="{87B1FAFB-F140-4222-9146-CDDA0B172889}"/>
              </a:ext>
            </a:extLst>
          </p:cNvPr>
          <p:cNvPicPr/>
          <p:nvPr/>
        </p:nvPicPr>
        <p:blipFill>
          <a:blip r:embed="rId2">
            <a:clrChange>
              <a:clrFrom>
                <a:srgbClr val="FFFFFF"/>
              </a:clrFrom>
              <a:clrTo>
                <a:srgbClr val="FFFFFF">
                  <a:alpha val="0"/>
                </a:srgbClr>
              </a:clrTo>
            </a:clrChange>
          </a:blip>
          <a:srcRect/>
          <a:stretch>
            <a:fillRect/>
          </a:stretch>
        </p:blipFill>
        <p:spPr bwMode="auto">
          <a:xfrm>
            <a:off x="3851683" y="457306"/>
            <a:ext cx="3374162" cy="5995837"/>
          </a:xfrm>
          <a:prstGeom prst="rect">
            <a:avLst/>
          </a:prstGeom>
          <a:noFill/>
        </p:spPr>
      </p:pic>
      <p:sp>
        <p:nvSpPr>
          <p:cNvPr id="13" name="Rectangle 4">
            <a:extLst>
              <a:ext uri="{FF2B5EF4-FFF2-40B4-BE49-F238E27FC236}">
                <a16:creationId xmlns:a16="http://schemas.microsoft.com/office/drawing/2014/main" id="{6CB1DE97-E87B-4E64-B902-3C3E16C0DA99}"/>
              </a:ext>
            </a:extLst>
          </p:cNvPr>
          <p:cNvSpPr>
            <a:spLocks noChangeArrowheads="1"/>
          </p:cNvSpPr>
          <p:nvPr/>
        </p:nvSpPr>
        <p:spPr bwMode="auto">
          <a:xfrm>
            <a:off x="7347099" y="2242227"/>
            <a:ext cx="4760568" cy="2352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2000" i="0" u="none" strike="noStrike" kern="1200" cap="none" spc="0" normalizeH="0" baseline="0" noProof="0" dirty="0">
                <a:ln>
                  <a:noFill/>
                </a:ln>
                <a:solidFill>
                  <a:prstClr val="black"/>
                </a:solidFill>
                <a:effectLst/>
                <a:uLnTx/>
                <a:uFillTx/>
                <a:latin typeface="Calibri" panose="020F0502020204030204"/>
                <a:ea typeface="+mn-ea"/>
                <a:cs typeface="+mn-cs"/>
              </a:rPr>
              <a:t>O capítulo 5, apresenta todo o esforço realizado pela BP e pelo Estado para</a:t>
            </a:r>
          </a:p>
          <a:p>
            <a:pPr marL="0" marR="0" lvl="0" indent="0" algn="l" defTabSz="914400" rtl="0" eaLnBrk="1" fontAlgn="auto" latinLnBrk="0" hangingPunct="1">
              <a:lnSpc>
                <a:spcPct val="150000"/>
              </a:lnSpc>
              <a:spcBef>
                <a:spcPts val="0"/>
              </a:spcBef>
              <a:spcAft>
                <a:spcPts val="0"/>
              </a:spcAft>
              <a:buClrTx/>
              <a:buSzTx/>
              <a:buFontTx/>
              <a:buNone/>
              <a:tabLst/>
              <a:defRPr/>
            </a:pPr>
            <a:r>
              <a:rPr lang="pt-BR" sz="2000" dirty="0">
                <a:solidFill>
                  <a:prstClr val="black"/>
                </a:solidFill>
                <a:latin typeface="Calibri" panose="020F0502020204030204"/>
              </a:rPr>
              <a:t>apagar o incêndio e resolver os problemas de derramamento  e diminuir os danos ambientais que se estendeu por meses.</a:t>
            </a:r>
            <a:endParaRPr kumimoji="0" lang="pt-BR" altLang="pt-BR"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0456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312928" y="4952195"/>
            <a:ext cx="11960352" cy="1617320"/>
          </a:xfrm>
        </p:spPr>
        <p:txBody>
          <a:bodyPr>
            <a:noAutofit/>
          </a:bodyPr>
          <a:lstStyle/>
          <a:p>
            <a:pPr lvl="0">
              <a:lnSpc>
                <a:spcPct val="170000"/>
              </a:lnSpc>
            </a:pPr>
            <a:r>
              <a:rPr lang="pt-BR" sz="2400" dirty="0"/>
              <a:t>Em 19 de setembro de 2010, 152 dias após a explosão, o almirante Allen anunciou: “o poço </a:t>
            </a:r>
            <a:r>
              <a:rPr lang="pt-BR" sz="2400" dirty="0" err="1"/>
              <a:t>Macondo</a:t>
            </a:r>
            <a:r>
              <a:rPr lang="pt-BR" sz="2400" dirty="0"/>
              <a:t> está efetivamente morto.”</a:t>
            </a:r>
          </a:p>
        </p:txBody>
      </p:sp>
      <p:pic>
        <p:nvPicPr>
          <p:cNvPr id="3" name="Imagem 2">
            <a:extLst>
              <a:ext uri="{FF2B5EF4-FFF2-40B4-BE49-F238E27FC236}">
                <a16:creationId xmlns:a16="http://schemas.microsoft.com/office/drawing/2014/main" id="{FCCF47E5-301E-445A-8647-5DDC5E90B197}"/>
              </a:ext>
            </a:extLst>
          </p:cNvPr>
          <p:cNvPicPr>
            <a:picLocks noChangeAspect="1"/>
          </p:cNvPicPr>
          <p:nvPr/>
        </p:nvPicPr>
        <p:blipFill>
          <a:blip r:embed="rId2"/>
          <a:stretch>
            <a:fillRect/>
          </a:stretch>
        </p:blipFill>
        <p:spPr>
          <a:xfrm>
            <a:off x="2094948" y="391145"/>
            <a:ext cx="7381875" cy="4143375"/>
          </a:xfrm>
          <a:prstGeom prst="rect">
            <a:avLst/>
          </a:prstGeom>
        </p:spPr>
      </p:pic>
      <p:sp>
        <p:nvSpPr>
          <p:cNvPr id="13" name="Espaço Reservado para Conteúdo 2">
            <a:extLst>
              <a:ext uri="{FF2B5EF4-FFF2-40B4-BE49-F238E27FC236}">
                <a16:creationId xmlns:a16="http://schemas.microsoft.com/office/drawing/2014/main" id="{6F0070BF-D20A-491E-8A51-CEF2498A3214}"/>
              </a:ext>
            </a:extLst>
          </p:cNvPr>
          <p:cNvSpPr txBox="1">
            <a:spLocks/>
          </p:cNvSpPr>
          <p:nvPr/>
        </p:nvSpPr>
        <p:spPr>
          <a:xfrm>
            <a:off x="231648" y="2753222"/>
            <a:ext cx="4073652" cy="16173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pt-BR" sz="2000" dirty="0"/>
              <a:t>Estimativa de 4,9 milhões de barris,</a:t>
            </a:r>
          </a:p>
          <a:p>
            <a:pPr marL="0" indent="0">
              <a:lnSpc>
                <a:spcPct val="150000"/>
              </a:lnSpc>
              <a:buNone/>
            </a:pPr>
            <a:r>
              <a:rPr lang="pt-BR" sz="2000" dirty="0"/>
              <a:t>realizada no 4 de agosto de 2010</a:t>
            </a:r>
          </a:p>
        </p:txBody>
      </p:sp>
    </p:spTree>
    <p:extLst>
      <p:ext uri="{BB962C8B-B14F-4D97-AF65-F5344CB8AC3E}">
        <p14:creationId xmlns:p14="http://schemas.microsoft.com/office/powerpoint/2010/main" val="538892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3">
            <a:extLst>
              <a:ext uri="{FF2B5EF4-FFF2-40B4-BE49-F238E27FC236}">
                <a16:creationId xmlns:a16="http://schemas.microsoft.com/office/drawing/2014/main" id="{8453EED3-9E05-4FA8-BE03-AE639E9AD14F}"/>
              </a:ext>
            </a:extLst>
          </p:cNvPr>
          <p:cNvSpPr>
            <a:spLocks noChangeArrowheads="1"/>
          </p:cNvSpPr>
          <p:nvPr/>
        </p:nvSpPr>
        <p:spPr bwMode="auto">
          <a:xfrm>
            <a:off x="249517" y="1072230"/>
            <a:ext cx="3339649" cy="196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altLang="pt-BR" sz="2800" b="1"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Capítulo seis</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sz="2800" b="0" i="0" u="none" strike="noStrike" kern="1200" cap="none" spc="0" normalizeH="0" baseline="0" noProof="0" dirty="0">
                <a:ln>
                  <a:noFill/>
                </a:ln>
                <a:solidFill>
                  <a:srgbClr val="004198"/>
                </a:solidFill>
                <a:effectLst/>
                <a:uLnTx/>
                <a:uFillTx/>
                <a:latin typeface="Calibri" panose="020F0502020204030204"/>
                <a:cs typeface="+mn-cs"/>
              </a:rPr>
              <a:t>Impactos e Avaliação</a:t>
            </a: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pt-BR" altLang="pt-BR" sz="2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3" name="Rectangle 4">
            <a:extLst>
              <a:ext uri="{FF2B5EF4-FFF2-40B4-BE49-F238E27FC236}">
                <a16:creationId xmlns:a16="http://schemas.microsoft.com/office/drawing/2014/main" id="{546803EE-09B9-4E28-8B9C-4BFAC53732BD}"/>
              </a:ext>
            </a:extLst>
          </p:cNvPr>
          <p:cNvSpPr>
            <a:spLocks noChangeArrowheads="1"/>
          </p:cNvSpPr>
          <p:nvPr/>
        </p:nvSpPr>
        <p:spPr bwMode="auto">
          <a:xfrm>
            <a:off x="84334" y="3093877"/>
            <a:ext cx="3973316" cy="3234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pt-BR" sz="2400" b="1" dirty="0">
                <a:solidFill>
                  <a:prstClr val="black"/>
                </a:solidFill>
                <a:latin typeface="Calibri" panose="020F0502020204030204"/>
              </a:rPr>
              <a:t>“O pior desastre ambiental </a:t>
            </a:r>
          </a:p>
          <a:p>
            <a:pPr>
              <a:lnSpc>
                <a:spcPct val="150000"/>
              </a:lnSpc>
            </a:pPr>
            <a:r>
              <a:rPr lang="pt-BR" sz="2400" b="1" dirty="0">
                <a:solidFill>
                  <a:prstClr val="black"/>
                </a:solidFill>
                <a:latin typeface="Calibri" panose="020F0502020204030204"/>
              </a:rPr>
              <a:t>que a América já enfrentou.”</a:t>
            </a:r>
          </a:p>
          <a:p>
            <a:pPr marL="0" marR="0" lvl="0" indent="0" algn="l" defTabSz="914400" rtl="0" eaLnBrk="1" fontAlgn="auto" latinLnBrk="0" hangingPunct="1">
              <a:lnSpc>
                <a:spcPct val="150000"/>
              </a:lnSpc>
              <a:spcBef>
                <a:spcPts val="0"/>
              </a:spcBef>
              <a:spcAft>
                <a:spcPts val="0"/>
              </a:spcAft>
              <a:buClrTx/>
              <a:buSzTx/>
              <a:buFontTx/>
              <a:buNone/>
              <a:tabLst/>
              <a:defRPr/>
            </a:pPr>
            <a:endParaRPr lang="pt-BR" sz="2400" b="1" dirty="0">
              <a:solidFill>
                <a:prstClr val="black"/>
              </a:solidFill>
              <a:latin typeface="Calibri" panose="020F0502020204030204"/>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pt-BR" alt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80">
            <a:extLst>
              <a:ext uri="{FF2B5EF4-FFF2-40B4-BE49-F238E27FC236}">
                <a16:creationId xmlns:a16="http://schemas.microsoft.com/office/drawing/2014/main" id="{F59EAB3C-FEF6-4A3A-86C7-F8CD5861EE9A}"/>
              </a:ext>
            </a:extLst>
          </p:cNvPr>
          <p:cNvPicPr/>
          <p:nvPr/>
        </p:nvPicPr>
        <p:blipFill>
          <a:blip r:embed="rId2">
            <a:clrChange>
              <a:clrFrom>
                <a:srgbClr val="FFFFFF"/>
              </a:clrFrom>
              <a:clrTo>
                <a:srgbClr val="FFFFFF">
                  <a:alpha val="0"/>
                </a:srgbClr>
              </a:clrTo>
            </a:clrChange>
          </a:blip>
          <a:srcRect/>
          <a:stretch>
            <a:fillRect/>
          </a:stretch>
        </p:blipFill>
        <p:spPr bwMode="auto">
          <a:xfrm>
            <a:off x="3872418" y="288485"/>
            <a:ext cx="3820674" cy="6376475"/>
          </a:xfrm>
          <a:prstGeom prst="rect">
            <a:avLst/>
          </a:prstGeom>
          <a:noFill/>
        </p:spPr>
      </p:pic>
      <p:sp>
        <p:nvSpPr>
          <p:cNvPr id="12" name="Rectangle 4">
            <a:extLst>
              <a:ext uri="{FF2B5EF4-FFF2-40B4-BE49-F238E27FC236}">
                <a16:creationId xmlns:a16="http://schemas.microsoft.com/office/drawing/2014/main" id="{BB0AFB33-CDF4-45D7-92BC-BF6E9EB9DDA8}"/>
              </a:ext>
            </a:extLst>
          </p:cNvPr>
          <p:cNvSpPr>
            <a:spLocks noChangeArrowheads="1"/>
          </p:cNvSpPr>
          <p:nvPr/>
        </p:nvSpPr>
        <p:spPr bwMode="auto">
          <a:xfrm>
            <a:off x="7803169" y="2473061"/>
            <a:ext cx="4304497" cy="1891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2000" i="0" u="none" strike="noStrike" kern="1200" cap="none" spc="0" normalizeH="0" baseline="0" noProof="0" dirty="0">
                <a:ln>
                  <a:noFill/>
                </a:ln>
                <a:solidFill>
                  <a:prstClr val="black"/>
                </a:solidFill>
                <a:effectLst/>
                <a:uLnTx/>
                <a:uFillTx/>
                <a:latin typeface="Calibri" panose="020F0502020204030204"/>
                <a:ea typeface="+mn-ea"/>
                <a:cs typeface="+mn-cs"/>
              </a:rPr>
              <a:t>O capítulo 6, mostra o extensão do desastre ambiental e humano, e seus impactos para o meio ambiente, para a sociedade e para a economia</a:t>
            </a:r>
            <a:r>
              <a:rPr lang="pt-BR" sz="2000" dirty="0">
                <a:solidFill>
                  <a:prstClr val="black"/>
                </a:solidFill>
                <a:latin typeface="Calibri" panose="020F0502020204030204"/>
              </a:rPr>
              <a:t>.</a:t>
            </a:r>
            <a:endParaRPr kumimoji="0" lang="pt-BR" altLang="pt-BR"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966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73152" y="360115"/>
            <a:ext cx="11960352" cy="5842381"/>
          </a:xfrm>
        </p:spPr>
        <p:txBody>
          <a:bodyPr>
            <a:noAutofit/>
          </a:bodyPr>
          <a:lstStyle/>
          <a:p>
            <a:pPr marL="0" indent="0">
              <a:lnSpc>
                <a:spcPct val="150000"/>
              </a:lnSpc>
              <a:buNone/>
            </a:pPr>
            <a:r>
              <a:rPr lang="pt-BR" sz="2400" dirty="0"/>
              <a:t>Quando o presidente Barack Obama falou à nação desde o Salão Oval no dia 15 de junho de 2010, quase dois meses após o poço </a:t>
            </a:r>
            <a:r>
              <a:rPr lang="pt-BR" sz="2400" dirty="0" err="1"/>
              <a:t>Macondo</a:t>
            </a:r>
            <a:r>
              <a:rPr lang="pt-BR" sz="2400" dirty="0"/>
              <a:t> começar a jorrar petróleo bruto, ele disse:</a:t>
            </a:r>
          </a:p>
          <a:p>
            <a:pPr marL="0" indent="0">
              <a:lnSpc>
                <a:spcPct val="150000"/>
              </a:lnSpc>
              <a:buNone/>
            </a:pPr>
            <a:r>
              <a:rPr lang="pt-BR" sz="2400" dirty="0"/>
              <a:t> </a:t>
            </a:r>
          </a:p>
          <a:p>
            <a:pPr marL="0" indent="0">
              <a:lnSpc>
                <a:spcPct val="150000"/>
              </a:lnSpc>
              <a:buNone/>
            </a:pPr>
            <a:r>
              <a:rPr lang="pt-BR" sz="2400" dirty="0"/>
              <a:t>“. . . este derramamento de óleo é o pior desastre ambiental que a América já enfrentou. E ao contrário de um terremoto ou um furacão, não é um evento único que faz seu dano em questão de minutos ou dias. Os milhões de galões de petróleo que foram derramados no Golfo do México são como uma </a:t>
            </a:r>
            <a:r>
              <a:rPr lang="pt-BR" sz="2400" b="1" dirty="0"/>
              <a:t>epidemia</a:t>
            </a:r>
            <a:r>
              <a:rPr lang="pt-BR" sz="2400" dirty="0"/>
              <a:t>, e suas consequências permanecerão por meses e até por anos . . .”</a:t>
            </a:r>
          </a:p>
        </p:txBody>
      </p:sp>
    </p:spTree>
    <p:extLst>
      <p:ext uri="{BB962C8B-B14F-4D97-AF65-F5344CB8AC3E}">
        <p14:creationId xmlns:p14="http://schemas.microsoft.com/office/powerpoint/2010/main" val="2807514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89">
            <a:extLst>
              <a:ext uri="{FF2B5EF4-FFF2-40B4-BE49-F238E27FC236}">
                <a16:creationId xmlns:a16="http://schemas.microsoft.com/office/drawing/2014/main" id="{14512DEA-8D37-4C9F-92C5-AF47102D6986}"/>
              </a:ext>
            </a:extLst>
          </p:cNvPr>
          <p:cNvPicPr>
            <a:picLocks noGrp="1"/>
          </p:cNvPicPr>
          <p:nvPr>
            <p:ph idx="1"/>
          </p:nvPr>
        </p:nvPicPr>
        <p:blipFill rotWithShape="1">
          <a:blip r:embed="rId2"/>
          <a:srcRect t="1613" r="4440" b="64789"/>
          <a:stretch/>
        </p:blipFill>
        <p:spPr bwMode="auto">
          <a:xfrm>
            <a:off x="8431310" y="294639"/>
            <a:ext cx="3559972" cy="4572001"/>
          </a:xfrm>
          <a:prstGeom prst="rect">
            <a:avLst/>
          </a:prstGeom>
          <a:noFill/>
        </p:spPr>
      </p:pic>
      <p:sp>
        <p:nvSpPr>
          <p:cNvPr id="9" name="Freeform: Shape 8">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a:extLst>
              <a:ext uri="{FF2B5EF4-FFF2-40B4-BE49-F238E27FC236}">
                <a16:creationId xmlns:a16="http://schemas.microsoft.com/office/drawing/2014/main" id="{918A4B52-55FA-48BC-B11C-F93463B05F50}"/>
              </a:ext>
            </a:extLst>
          </p:cNvPr>
          <p:cNvPicPr>
            <a:picLocks noChangeAspect="1"/>
          </p:cNvPicPr>
          <p:nvPr/>
        </p:nvPicPr>
        <p:blipFill rotWithShape="1">
          <a:blip r:embed="rId3"/>
          <a:srcRect l="4367" t="7654" r="2428" b="14620"/>
          <a:stretch/>
        </p:blipFill>
        <p:spPr>
          <a:xfrm>
            <a:off x="0" y="0"/>
            <a:ext cx="8290560" cy="5293360"/>
          </a:xfrm>
          <a:prstGeom prst="rect">
            <a:avLst/>
          </a:prstGeom>
        </p:spPr>
      </p:pic>
      <p:sp>
        <p:nvSpPr>
          <p:cNvPr id="8" name="CaixaDeTexto 7">
            <a:extLst>
              <a:ext uri="{FF2B5EF4-FFF2-40B4-BE49-F238E27FC236}">
                <a16:creationId xmlns:a16="http://schemas.microsoft.com/office/drawing/2014/main" id="{C2AF09E4-7A98-403D-A2D7-E8BDE57E4052}"/>
              </a:ext>
            </a:extLst>
          </p:cNvPr>
          <p:cNvSpPr txBox="1"/>
          <p:nvPr/>
        </p:nvSpPr>
        <p:spPr>
          <a:xfrm>
            <a:off x="304800" y="5567680"/>
            <a:ext cx="11785600" cy="923330"/>
          </a:xfrm>
          <a:prstGeom prst="rect">
            <a:avLst/>
          </a:prstGeom>
          <a:noFill/>
        </p:spPr>
        <p:txBody>
          <a:bodyPr wrap="square" rtlCol="0">
            <a:spAutoFit/>
          </a:bodyPr>
          <a:lstStyle/>
          <a:p>
            <a:r>
              <a:rPr lang="pt-BR" dirty="0"/>
              <a:t>A figura representa as várias categorias de recursos naturais a ser impactados como parte da Avaliação de Danos do </a:t>
            </a:r>
            <a:r>
              <a:rPr lang="pt-BR" dirty="0" err="1"/>
              <a:t>Deepwater</a:t>
            </a:r>
            <a:r>
              <a:rPr lang="pt-BR" dirty="0"/>
              <a:t> </a:t>
            </a:r>
            <a:r>
              <a:rPr lang="pt-BR" dirty="0" err="1"/>
              <a:t>Horizon</a:t>
            </a:r>
            <a:r>
              <a:rPr lang="pt-BR" dirty="0"/>
              <a:t>. Tal avaliação, que sempre segue um derramamento de óleo, é usado para fazer público os danos ecológicos causados ​​por um derrame. </a:t>
            </a:r>
          </a:p>
        </p:txBody>
      </p:sp>
    </p:spTree>
    <p:extLst>
      <p:ext uri="{BB962C8B-B14F-4D97-AF65-F5344CB8AC3E}">
        <p14:creationId xmlns:p14="http://schemas.microsoft.com/office/powerpoint/2010/main" val="712738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3">
            <a:extLst>
              <a:ext uri="{FF2B5EF4-FFF2-40B4-BE49-F238E27FC236}">
                <a16:creationId xmlns:a16="http://schemas.microsoft.com/office/drawing/2014/main" id="{42652E5B-529F-4BE8-A4E1-F8FD21E17F2B}"/>
              </a:ext>
            </a:extLst>
          </p:cNvPr>
          <p:cNvSpPr>
            <a:spLocks noChangeArrowheads="1"/>
          </p:cNvSpPr>
          <p:nvPr/>
        </p:nvSpPr>
        <p:spPr bwMode="auto">
          <a:xfrm>
            <a:off x="421852" y="964659"/>
            <a:ext cx="11348295" cy="44485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PT" altLang="pt-BR" sz="2400" b="1" i="0" u="none" strike="noStrike" kern="1200" cap="none" spc="0" normalizeH="0" baseline="0" noProof="0" dirty="0">
                <a:ln>
                  <a:noFill/>
                </a:ln>
                <a:solidFill>
                  <a:srgbClr val="222222"/>
                </a:solidFill>
                <a:effectLst/>
                <a:uLnTx/>
                <a:uFillTx/>
              </a:rPr>
              <a:t>Prefácio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2400" i="0" u="none" strike="noStrike" kern="1200" cap="none" spc="0" normalizeH="0" baseline="0" noProof="0" dirty="0">
                <a:ln>
                  <a:noFill/>
                </a:ln>
                <a:solidFill>
                  <a:srgbClr val="222222"/>
                </a:solidFill>
                <a:effectLst/>
                <a:uLnTx/>
                <a:uFillTx/>
              </a:rPr>
              <a:t>As principais conclusões da Comissão foram:</a:t>
            </a:r>
          </a:p>
          <a:p>
            <a:pPr marL="342900" indent="-342900">
              <a:lnSpc>
                <a:spcPct val="150000"/>
              </a:lnSpc>
              <a:buFont typeface="Arial" panose="020B0604020202020204" pitchFamily="34" charset="0"/>
              <a:buChar char="•"/>
            </a:pPr>
            <a:r>
              <a:rPr lang="pt-PT" altLang="pt-BR" sz="2400" dirty="0">
                <a:solidFill>
                  <a:srgbClr val="222222"/>
                </a:solidFill>
              </a:rPr>
              <a:t>Para garantir a segurança humana e a proteção ambiental, a supervisão regulatória dos leasing, exploração e produção de energia requerem reformas mesmo além daquelas reformas significativas já iniciadas desde o desastre do Deepwater Horizon.  Será necessária uma reforma tanto na estrutura dos responsáveis ​​pela supervisão regulatória e seu processo interno de tomada de decisão para garantir sua autonomia política, conhecimento técnico e sua consideração completa das preocupações de proteção ambiental</a:t>
            </a:r>
            <a:r>
              <a:rPr lang="pt-PT" altLang="pt-BR" sz="2400" dirty="0"/>
              <a:t>;</a:t>
            </a:r>
          </a:p>
        </p:txBody>
      </p:sp>
    </p:spTree>
    <p:extLst>
      <p:ext uri="{BB962C8B-B14F-4D97-AF65-F5344CB8AC3E}">
        <p14:creationId xmlns:p14="http://schemas.microsoft.com/office/powerpoint/2010/main" val="33947545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89">
            <a:extLst>
              <a:ext uri="{FF2B5EF4-FFF2-40B4-BE49-F238E27FC236}">
                <a16:creationId xmlns:a16="http://schemas.microsoft.com/office/drawing/2014/main" id="{14512DEA-8D37-4C9F-92C5-AF47102D6986}"/>
              </a:ext>
            </a:extLst>
          </p:cNvPr>
          <p:cNvPicPr>
            <a:picLocks noGrp="1"/>
          </p:cNvPicPr>
          <p:nvPr>
            <p:ph idx="1"/>
          </p:nvPr>
        </p:nvPicPr>
        <p:blipFill rotWithShape="1">
          <a:blip r:embed="rId2"/>
          <a:srcRect t="1613" r="4440" b="64789"/>
          <a:stretch/>
        </p:blipFill>
        <p:spPr bwMode="auto">
          <a:xfrm>
            <a:off x="8431310" y="152399"/>
            <a:ext cx="3559972" cy="3810001"/>
          </a:xfrm>
          <a:prstGeom prst="rect">
            <a:avLst/>
          </a:prstGeom>
          <a:noFill/>
        </p:spPr>
      </p:pic>
      <p:sp>
        <p:nvSpPr>
          <p:cNvPr id="9" name="Freeform: Shape 8">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Isosceles Triangle 14">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aixaDeTexto 7">
            <a:extLst>
              <a:ext uri="{FF2B5EF4-FFF2-40B4-BE49-F238E27FC236}">
                <a16:creationId xmlns:a16="http://schemas.microsoft.com/office/drawing/2014/main" id="{C2AF09E4-7A98-403D-A2D7-E8BDE57E4052}"/>
              </a:ext>
            </a:extLst>
          </p:cNvPr>
          <p:cNvSpPr txBox="1"/>
          <p:nvPr/>
        </p:nvSpPr>
        <p:spPr>
          <a:xfrm>
            <a:off x="200718" y="5340985"/>
            <a:ext cx="11785600" cy="1477328"/>
          </a:xfrm>
          <a:prstGeom prst="rect">
            <a:avLst/>
          </a:prstGeom>
          <a:noFill/>
        </p:spPr>
        <p:txBody>
          <a:bodyPr wrap="square" rtlCol="0">
            <a:spAutoFit/>
          </a:bodyPr>
          <a:lstStyle/>
          <a:p>
            <a:r>
              <a:rPr lang="pt-BR" dirty="0"/>
              <a:t>Fonte: 2007 Censo Econômico US</a:t>
            </a:r>
          </a:p>
          <a:p>
            <a:r>
              <a:rPr lang="pt-BR" dirty="0"/>
              <a:t>Nota: Turismo inclui: lojas de artigos esportivos, passeios de transporte na água, a pesca em clubes,  guias de caça e pesca, reservas, acampamentos, aluguel de barcos, hotéis, cassinos e parques naturais. </a:t>
            </a:r>
          </a:p>
          <a:p>
            <a:r>
              <a:rPr lang="pt-BR" dirty="0"/>
              <a:t>Pesca inclui: peixes, crustáceos, mariscos, conservas, frutos do mar congelados, mercados de frutos do mar e atacadistas.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agem 9">
            <a:extLst>
              <a:ext uri="{FF2B5EF4-FFF2-40B4-BE49-F238E27FC236}">
                <a16:creationId xmlns:a16="http://schemas.microsoft.com/office/drawing/2014/main" id="{5E001D7D-00D6-4139-B7EB-4CEE6337D938}"/>
              </a:ext>
            </a:extLst>
          </p:cNvPr>
          <p:cNvPicPr>
            <a:picLocks noChangeAspect="1"/>
          </p:cNvPicPr>
          <p:nvPr/>
        </p:nvPicPr>
        <p:blipFill rotWithShape="1">
          <a:blip r:embed="rId3"/>
          <a:srcRect l="1697" t="5969" r="4667" b="12089"/>
          <a:stretch/>
        </p:blipFill>
        <p:spPr>
          <a:xfrm>
            <a:off x="200718" y="152399"/>
            <a:ext cx="8230592" cy="5161281"/>
          </a:xfrm>
          <a:prstGeom prst="rect">
            <a:avLst/>
          </a:prstGeom>
        </p:spPr>
      </p:pic>
    </p:spTree>
    <p:extLst>
      <p:ext uri="{BB962C8B-B14F-4D97-AF65-F5344CB8AC3E}">
        <p14:creationId xmlns:p14="http://schemas.microsoft.com/office/powerpoint/2010/main" val="4263699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3">
            <a:extLst>
              <a:ext uri="{FF2B5EF4-FFF2-40B4-BE49-F238E27FC236}">
                <a16:creationId xmlns:a16="http://schemas.microsoft.com/office/drawing/2014/main" id="{8453EED3-9E05-4FA8-BE03-AE639E9AD14F}"/>
              </a:ext>
            </a:extLst>
          </p:cNvPr>
          <p:cNvSpPr>
            <a:spLocks noChangeArrowheads="1"/>
          </p:cNvSpPr>
          <p:nvPr/>
        </p:nvSpPr>
        <p:spPr bwMode="auto">
          <a:xfrm>
            <a:off x="84334" y="1352306"/>
            <a:ext cx="4288913"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altLang="pt-BR" sz="2800" b="1"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rPr>
              <a:t>Capítulo sete</a:t>
            </a:r>
          </a:p>
          <a:p>
            <a:pPr eaLnBrk="0" fontAlgn="base" hangingPunct="0">
              <a:lnSpc>
                <a:spcPct val="150000"/>
              </a:lnSpc>
              <a:spcBef>
                <a:spcPct val="0"/>
              </a:spcBef>
              <a:spcAft>
                <a:spcPct val="0"/>
              </a:spcAft>
            </a:pPr>
            <a:r>
              <a:rPr lang="pt-BR" sz="2800" dirty="0">
                <a:solidFill>
                  <a:srgbClr val="004198"/>
                </a:solidFill>
                <a:latin typeface="Calibri" panose="020F0502020204030204"/>
              </a:rPr>
              <a:t>Recuperação e Restauração</a:t>
            </a:r>
          </a:p>
        </p:txBody>
      </p:sp>
      <p:sp>
        <p:nvSpPr>
          <p:cNvPr id="23" name="Rectangle 4">
            <a:extLst>
              <a:ext uri="{FF2B5EF4-FFF2-40B4-BE49-F238E27FC236}">
                <a16:creationId xmlns:a16="http://schemas.microsoft.com/office/drawing/2014/main" id="{546803EE-09B9-4E28-8B9C-4BFAC53732BD}"/>
              </a:ext>
            </a:extLst>
          </p:cNvPr>
          <p:cNvSpPr>
            <a:spLocks noChangeArrowheads="1"/>
          </p:cNvSpPr>
          <p:nvPr/>
        </p:nvSpPr>
        <p:spPr bwMode="auto">
          <a:xfrm>
            <a:off x="48655" y="3618963"/>
            <a:ext cx="4123295" cy="169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pt-PT" altLang="pt-BR" sz="2400" b="1" dirty="0">
                <a:solidFill>
                  <a:prstClr val="black"/>
                </a:solidFill>
                <a:latin typeface="Calibri" panose="020F0502020204030204"/>
              </a:rPr>
              <a:t>As pessoas estão fadigadas </a:t>
            </a:r>
          </a:p>
          <a:p>
            <a:pPr marL="0" marR="0" lvl="0" indent="0" algn="l" defTabSz="914400" rtl="0" eaLnBrk="1" fontAlgn="auto" latinLnBrk="0" hangingPunct="1">
              <a:lnSpc>
                <a:spcPct val="150000"/>
              </a:lnSpc>
              <a:spcBef>
                <a:spcPts val="0"/>
              </a:spcBef>
              <a:spcAft>
                <a:spcPts val="0"/>
              </a:spcAft>
              <a:buClrTx/>
              <a:buSzTx/>
              <a:buFontTx/>
              <a:buNone/>
              <a:tabLst/>
              <a:defRPr/>
            </a:pPr>
            <a:r>
              <a:rPr lang="pt-PT" altLang="pt-BR" sz="2400" b="1" dirty="0">
                <a:solidFill>
                  <a:prstClr val="black"/>
                </a:solidFill>
                <a:latin typeface="Calibri" panose="020F0502020204030204"/>
              </a:rPr>
              <a:t>. . . elas foram preparadas para a morte”</a:t>
            </a:r>
            <a:endParaRPr kumimoji="0" lang="pt-BR"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24">
            <a:extLst>
              <a:ext uri="{FF2B5EF4-FFF2-40B4-BE49-F238E27FC236}">
                <a16:creationId xmlns:a16="http://schemas.microsoft.com/office/drawing/2014/main" id="{CCB8DEDE-601B-4E31-819E-78E307FD98CD}"/>
              </a:ext>
            </a:extLst>
          </p:cNvPr>
          <p:cNvPicPr/>
          <p:nvPr/>
        </p:nvPicPr>
        <p:blipFill>
          <a:blip r:embed="rId2">
            <a:clrChange>
              <a:clrFrom>
                <a:srgbClr val="FFFFFF"/>
              </a:clrFrom>
              <a:clrTo>
                <a:srgbClr val="FFFFFF">
                  <a:alpha val="0"/>
                </a:srgbClr>
              </a:clrTo>
            </a:clrChange>
          </a:blip>
          <a:srcRect/>
          <a:stretch>
            <a:fillRect/>
          </a:stretch>
        </p:blipFill>
        <p:spPr bwMode="auto">
          <a:xfrm>
            <a:off x="4526264" y="310329"/>
            <a:ext cx="3905008" cy="6142813"/>
          </a:xfrm>
          <a:prstGeom prst="rect">
            <a:avLst/>
          </a:prstGeom>
          <a:noFill/>
        </p:spPr>
      </p:pic>
      <p:sp>
        <p:nvSpPr>
          <p:cNvPr id="12" name="Rectangle 4">
            <a:extLst>
              <a:ext uri="{FF2B5EF4-FFF2-40B4-BE49-F238E27FC236}">
                <a16:creationId xmlns:a16="http://schemas.microsoft.com/office/drawing/2014/main" id="{28AABDAF-188F-4D0C-B701-D41DABA16668}"/>
              </a:ext>
            </a:extLst>
          </p:cNvPr>
          <p:cNvSpPr>
            <a:spLocks noChangeArrowheads="1"/>
          </p:cNvSpPr>
          <p:nvPr/>
        </p:nvSpPr>
        <p:spPr bwMode="auto">
          <a:xfrm>
            <a:off x="8584289" y="1780565"/>
            <a:ext cx="3523377" cy="3276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2000" i="0" u="none" strike="noStrike" kern="1200" cap="none" spc="0" normalizeH="0" baseline="0" noProof="0" dirty="0">
                <a:ln>
                  <a:noFill/>
                </a:ln>
                <a:solidFill>
                  <a:prstClr val="black"/>
                </a:solidFill>
                <a:effectLst/>
                <a:uLnTx/>
                <a:uFillTx/>
                <a:latin typeface="Calibri" panose="020F0502020204030204"/>
                <a:ea typeface="+mn-ea"/>
                <a:cs typeface="+mn-cs"/>
              </a:rPr>
              <a:t>O capítulo 7, explicita a importância da região do Golfo para a economia e o meio ambiente, os desastres dos furações Katrina e Rita (2005), Gustav e </a:t>
            </a:r>
            <a:r>
              <a:rPr kumimoji="0" lang="pt-BR" sz="2000" i="0" u="none" strike="noStrike" kern="1200" cap="none" spc="0" normalizeH="0" baseline="0" noProof="0" dirty="0" err="1">
                <a:ln>
                  <a:noFill/>
                </a:ln>
                <a:solidFill>
                  <a:prstClr val="black"/>
                </a:solidFill>
                <a:effectLst/>
                <a:uLnTx/>
                <a:uFillTx/>
                <a:latin typeface="Calibri" panose="020F0502020204030204"/>
                <a:ea typeface="+mn-ea"/>
                <a:cs typeface="+mn-cs"/>
              </a:rPr>
              <a:t>Ike</a:t>
            </a:r>
            <a:r>
              <a:rPr kumimoji="0" lang="pt-BR" sz="2000" i="0" u="none" strike="noStrike" kern="1200" cap="none" spc="0" normalizeH="0" baseline="0" noProof="0" dirty="0">
                <a:ln>
                  <a:noFill/>
                </a:ln>
                <a:solidFill>
                  <a:prstClr val="black"/>
                </a:solidFill>
                <a:effectLst/>
                <a:uLnTx/>
                <a:uFillTx/>
                <a:latin typeface="Calibri" panose="020F0502020204030204"/>
                <a:ea typeface="+mn-ea"/>
                <a:cs typeface="+mn-cs"/>
              </a:rPr>
              <a:t> (2008) e a explosão em </a:t>
            </a:r>
            <a:r>
              <a:rPr kumimoji="0" lang="pt-BR" sz="2000" i="0" u="none" strike="noStrike" kern="1200" cap="none" spc="0" normalizeH="0" baseline="0" noProof="0" dirty="0" err="1">
                <a:ln>
                  <a:noFill/>
                </a:ln>
                <a:solidFill>
                  <a:prstClr val="black"/>
                </a:solidFill>
                <a:effectLst/>
                <a:uLnTx/>
                <a:uFillTx/>
                <a:latin typeface="Calibri" panose="020F0502020204030204"/>
                <a:ea typeface="+mn-ea"/>
                <a:cs typeface="+mn-cs"/>
              </a:rPr>
              <a:t>Macondo</a:t>
            </a:r>
            <a:r>
              <a:rPr kumimoji="0" lang="pt-BR" sz="2000" i="0" u="none" strike="noStrike" kern="1200" cap="none" spc="0" normalizeH="0" baseline="0" noProof="0" dirty="0">
                <a:ln>
                  <a:noFill/>
                </a:ln>
                <a:solidFill>
                  <a:prstClr val="black"/>
                </a:solidFill>
                <a:effectLst/>
                <a:uLnTx/>
                <a:uFillTx/>
                <a:latin typeface="Calibri" panose="020F0502020204030204"/>
                <a:ea typeface="+mn-ea"/>
                <a:cs typeface="+mn-cs"/>
              </a:rPr>
              <a:t> (2010)</a:t>
            </a:r>
            <a:endParaRPr kumimoji="0" lang="pt-BR" altLang="pt-BR"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5924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Isosceles Triangle 14">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Imagem 11">
            <a:extLst>
              <a:ext uri="{FF2B5EF4-FFF2-40B4-BE49-F238E27FC236}">
                <a16:creationId xmlns:a16="http://schemas.microsoft.com/office/drawing/2014/main" id="{5DAC1B41-52C8-4295-9E47-0D38FB2AE0BF}"/>
              </a:ext>
            </a:extLst>
          </p:cNvPr>
          <p:cNvPicPr>
            <a:picLocks noChangeAspect="1"/>
          </p:cNvPicPr>
          <p:nvPr/>
        </p:nvPicPr>
        <p:blipFill rotWithShape="1">
          <a:blip r:embed="rId2"/>
          <a:srcRect t="4651" r="2672"/>
          <a:stretch/>
        </p:blipFill>
        <p:spPr>
          <a:xfrm>
            <a:off x="289557" y="305827"/>
            <a:ext cx="5317089" cy="5415281"/>
          </a:xfrm>
          <a:prstGeom prst="rect">
            <a:avLst/>
          </a:prstGeom>
        </p:spPr>
      </p:pic>
      <p:pic>
        <p:nvPicPr>
          <p:cNvPr id="5" name="Imagem 4">
            <a:extLst>
              <a:ext uri="{FF2B5EF4-FFF2-40B4-BE49-F238E27FC236}">
                <a16:creationId xmlns:a16="http://schemas.microsoft.com/office/drawing/2014/main" id="{F7652133-979F-45D3-87EC-54BF066D246A}"/>
              </a:ext>
            </a:extLst>
          </p:cNvPr>
          <p:cNvPicPr>
            <a:picLocks noChangeAspect="1"/>
          </p:cNvPicPr>
          <p:nvPr/>
        </p:nvPicPr>
        <p:blipFill rotWithShape="1">
          <a:blip r:embed="rId3"/>
          <a:srcRect l="1758" t="6713" r="1940" b="7034"/>
          <a:stretch/>
        </p:blipFill>
        <p:spPr>
          <a:xfrm>
            <a:off x="5913120" y="386080"/>
            <a:ext cx="6154932" cy="4378960"/>
          </a:xfrm>
          <a:prstGeom prst="rect">
            <a:avLst/>
          </a:prstGeom>
        </p:spPr>
      </p:pic>
      <p:sp>
        <p:nvSpPr>
          <p:cNvPr id="6" name="CaixaDeTexto 5">
            <a:extLst>
              <a:ext uri="{FF2B5EF4-FFF2-40B4-BE49-F238E27FC236}">
                <a16:creationId xmlns:a16="http://schemas.microsoft.com/office/drawing/2014/main" id="{29C4B184-BEB0-4379-8BBE-B4468A5C7542}"/>
              </a:ext>
            </a:extLst>
          </p:cNvPr>
          <p:cNvSpPr txBox="1"/>
          <p:nvPr/>
        </p:nvSpPr>
        <p:spPr>
          <a:xfrm>
            <a:off x="7323527" y="4382570"/>
            <a:ext cx="3334118" cy="369332"/>
          </a:xfrm>
          <a:prstGeom prst="rect">
            <a:avLst/>
          </a:prstGeom>
          <a:noFill/>
        </p:spPr>
        <p:txBody>
          <a:bodyPr wrap="none" rtlCol="0">
            <a:spAutoFit/>
          </a:bodyPr>
          <a:lstStyle/>
          <a:p>
            <a:r>
              <a:rPr lang="pt-BR" dirty="0"/>
              <a:t>Índice de vulnerabilidade costeira</a:t>
            </a:r>
          </a:p>
        </p:txBody>
      </p:sp>
      <p:pic>
        <p:nvPicPr>
          <p:cNvPr id="7" name="Imagem 6">
            <a:extLst>
              <a:ext uri="{FF2B5EF4-FFF2-40B4-BE49-F238E27FC236}">
                <a16:creationId xmlns:a16="http://schemas.microsoft.com/office/drawing/2014/main" id="{20F2AB42-3DA8-440E-967A-4E41BAF0E3E8}"/>
              </a:ext>
            </a:extLst>
          </p:cNvPr>
          <p:cNvPicPr>
            <a:picLocks noChangeAspect="1"/>
          </p:cNvPicPr>
          <p:nvPr/>
        </p:nvPicPr>
        <p:blipFill>
          <a:blip r:embed="rId4"/>
          <a:stretch>
            <a:fillRect/>
          </a:stretch>
        </p:blipFill>
        <p:spPr>
          <a:xfrm>
            <a:off x="7254840" y="4160202"/>
            <a:ext cx="4667250" cy="142875"/>
          </a:xfrm>
          <a:prstGeom prst="rect">
            <a:avLst/>
          </a:prstGeom>
        </p:spPr>
      </p:pic>
      <p:sp>
        <p:nvSpPr>
          <p:cNvPr id="16" name="CaixaDeTexto 15">
            <a:extLst>
              <a:ext uri="{FF2B5EF4-FFF2-40B4-BE49-F238E27FC236}">
                <a16:creationId xmlns:a16="http://schemas.microsoft.com/office/drawing/2014/main" id="{CCD03D0A-6A3C-45BF-B1F3-FC76CAB0BF04}"/>
              </a:ext>
            </a:extLst>
          </p:cNvPr>
          <p:cNvSpPr txBox="1"/>
          <p:nvPr/>
        </p:nvSpPr>
        <p:spPr>
          <a:xfrm>
            <a:off x="964738" y="3375245"/>
            <a:ext cx="2966838" cy="369332"/>
          </a:xfrm>
          <a:prstGeom prst="rect">
            <a:avLst/>
          </a:prstGeom>
          <a:noFill/>
        </p:spPr>
        <p:txBody>
          <a:bodyPr wrap="none" rtlCol="0">
            <a:spAutoFit/>
          </a:bodyPr>
          <a:lstStyle/>
          <a:p>
            <a:r>
              <a:rPr lang="pt-BR" dirty="0"/>
              <a:t>Extensão máxima do Petróleo</a:t>
            </a:r>
          </a:p>
        </p:txBody>
      </p:sp>
    </p:spTree>
    <p:extLst>
      <p:ext uri="{BB962C8B-B14F-4D97-AF65-F5344CB8AC3E}">
        <p14:creationId xmlns:p14="http://schemas.microsoft.com/office/powerpoint/2010/main" val="2695829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62">
            <a:extLst>
              <a:ext uri="{FF2B5EF4-FFF2-40B4-BE49-F238E27FC236}">
                <a16:creationId xmlns:a16="http://schemas.microsoft.com/office/drawing/2014/main" id="{F0B133FC-FB59-4B5E-9661-6757D1EDAFCA}"/>
              </a:ext>
            </a:extLst>
          </p:cNvPr>
          <p:cNvPicPr>
            <a:picLocks noGrp="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5575231" y="39890"/>
            <a:ext cx="4800592" cy="6778220"/>
          </a:xfrm>
          <a:prstGeom prst="rect">
            <a:avLst/>
          </a:prstGeom>
          <a:noFill/>
        </p:spPr>
      </p:pic>
      <p:sp>
        <p:nvSpPr>
          <p:cNvPr id="25" name="Rectangle 24">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hape 60">
            <a:extLst>
              <a:ext uri="{FF2B5EF4-FFF2-40B4-BE49-F238E27FC236}">
                <a16:creationId xmlns:a16="http://schemas.microsoft.com/office/drawing/2014/main" id="{19AE4AFC-3EB5-4315-A731-6515649CB55B}"/>
              </a:ext>
            </a:extLst>
          </p:cNvPr>
          <p:cNvSpPr>
            <a:spLocks/>
          </p:cNvSpPr>
          <p:nvPr/>
        </p:nvSpPr>
        <p:spPr>
          <a:xfrm>
            <a:off x="333375" y="2452526"/>
            <a:ext cx="5031644" cy="1952947"/>
          </a:xfrm>
          <a:prstGeom prst="rect">
            <a:avLst/>
          </a:prstGeom>
          <a:noFill/>
        </p:spPr>
        <p:txBody>
          <a:bodyPr vert="horz" lIns="91440" tIns="45720" rIns="91440" bIns="45720" rtlCol="0" anchor="ctr">
            <a:noAutofit/>
          </a:bodyPr>
          <a:lstStyle/>
          <a:p>
            <a:pPr marL="0" marR="0" lvl="0" indent="0" algn="ctr" defTabSz="914400" rtl="0" eaLnBrk="1" fontAlgn="auto" latinLnBrk="0" hangingPunct="1">
              <a:lnSpc>
                <a:spcPct val="150000"/>
              </a:lnSpc>
              <a:spcBef>
                <a:spcPct val="0"/>
              </a:spcBef>
              <a:spcAft>
                <a:spcPts val="60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Parte</a:t>
            </a: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III</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a:p>
            <a:pPr algn="ctr">
              <a:lnSpc>
                <a:spcPct val="150000"/>
              </a:lnSpc>
            </a:pPr>
            <a:r>
              <a:rPr lang="pt-BR" sz="2800" dirty="0">
                <a:solidFill>
                  <a:prstClr val="black"/>
                </a:solidFill>
                <a:latin typeface="Calibri" panose="020F0502020204030204" pitchFamily="34" charset="0"/>
                <a:cs typeface="Calibri" panose="020F0502020204030204" pitchFamily="34" charset="0"/>
              </a:rPr>
              <a:t>Lições Aprendidas: Indústria, Governo e Política Energética</a:t>
            </a:r>
            <a:endParaRPr lang="en-US" sz="2800" dirty="0">
              <a:solidFill>
                <a:prstClr val="black"/>
              </a:solidFill>
              <a:latin typeface="Calibri" panose="020F0502020204030204" pitchFamily="34" charset="0"/>
              <a:cs typeface="Calibri" panose="020F0502020204030204" pitchFamily="34" charset="0"/>
            </a:endParaRPr>
          </a:p>
        </p:txBody>
      </p:sp>
      <p:sp>
        <p:nvSpPr>
          <p:cNvPr id="29" name="Freeform: Shape 28">
            <a:extLst>
              <a:ext uri="{FF2B5EF4-FFF2-40B4-BE49-F238E27FC236}">
                <a16:creationId xmlns:a16="http://schemas.microsoft.com/office/drawing/2014/main" id="{B1ECBAC9-8FF8-4D44-BD49-6B81C381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951582" y="-621194"/>
            <a:ext cx="2495927" cy="1767670"/>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30F234A-713C-4B90-B43E-8F10C8B6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36578" y="419910"/>
            <a:ext cx="1130961" cy="113096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A2C8816B-132C-4433-807D-BE8737D46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5609070"/>
            <a:ext cx="780052" cy="747280"/>
            <a:chOff x="7011922" y="4095164"/>
            <a:chExt cx="1203067" cy="1152523"/>
          </a:xfrm>
        </p:grpSpPr>
        <p:sp>
          <p:nvSpPr>
            <p:cNvPr id="34" name="Rectangle 33">
              <a:extLst>
                <a:ext uri="{FF2B5EF4-FFF2-40B4-BE49-F238E27FC236}">
                  <a16:creationId xmlns:a16="http://schemas.microsoft.com/office/drawing/2014/main" id="{3D9E8922-1B3D-4020-A05C-C539C0C550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135024" y="4167722"/>
              <a:ext cx="1079965" cy="1079965"/>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A8064EBB-920B-4259-AC3A-6F286FAF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011922" y="4095164"/>
              <a:ext cx="485578" cy="485578"/>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3FE43375-339B-4A67-BEC7-44D202CA1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62597" y="5490560"/>
            <a:ext cx="803394" cy="855268"/>
            <a:chOff x="10246841" y="5975889"/>
            <a:chExt cx="1378553" cy="1467564"/>
          </a:xfrm>
        </p:grpSpPr>
        <p:sp>
          <p:nvSpPr>
            <p:cNvPr id="38" name="Rectangle 37">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246842" y="5975888"/>
              <a:ext cx="1316404" cy="131640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38860" y="6856918"/>
              <a:ext cx="586534" cy="58653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1" name="Group 40">
            <a:extLst>
              <a:ext uri="{FF2B5EF4-FFF2-40B4-BE49-F238E27FC236}">
                <a16:creationId xmlns:a16="http://schemas.microsoft.com/office/drawing/2014/main" id="{89DECC1B-0AAB-435F-81AE-4C770DACCA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85867" y="6047150"/>
            <a:ext cx="1636826" cy="818414"/>
            <a:chOff x="8085870" y="5837885"/>
            <a:chExt cx="2055357" cy="1027679"/>
          </a:xfrm>
        </p:grpSpPr>
        <p:sp>
          <p:nvSpPr>
            <p:cNvPr id="42" name="Rectangle 41">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41090" y="5965012"/>
              <a:ext cx="696678" cy="6966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Isosceles Triangle 42">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85870" y="5837885"/>
              <a:ext cx="2055357" cy="102767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507949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62">
            <a:extLst>
              <a:ext uri="{FF2B5EF4-FFF2-40B4-BE49-F238E27FC236}">
                <a16:creationId xmlns:a16="http://schemas.microsoft.com/office/drawing/2014/main" id="{F0B133FC-FB59-4B5E-9661-6757D1EDAFCA}"/>
              </a:ext>
            </a:extLst>
          </p:cNvPr>
          <p:cNvPicPr>
            <a:picLocks noGrp="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7391408" y="39890"/>
            <a:ext cx="4800592" cy="6778220"/>
          </a:xfrm>
          <a:prstGeom prst="rect">
            <a:avLst/>
          </a:prstGeom>
          <a:noFill/>
        </p:spPr>
      </p:pic>
      <p:sp>
        <p:nvSpPr>
          <p:cNvPr id="25" name="Rectangle 24">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hape 60">
            <a:extLst>
              <a:ext uri="{FF2B5EF4-FFF2-40B4-BE49-F238E27FC236}">
                <a16:creationId xmlns:a16="http://schemas.microsoft.com/office/drawing/2014/main" id="{19AE4AFC-3EB5-4315-A731-6515649CB55B}"/>
              </a:ext>
            </a:extLst>
          </p:cNvPr>
          <p:cNvSpPr>
            <a:spLocks/>
          </p:cNvSpPr>
          <p:nvPr/>
        </p:nvSpPr>
        <p:spPr>
          <a:xfrm>
            <a:off x="161926" y="0"/>
            <a:ext cx="7074856" cy="6858000"/>
          </a:xfrm>
          <a:prstGeom prst="rect">
            <a:avLst/>
          </a:prstGeom>
          <a:noFill/>
        </p:spPr>
        <p:txBody>
          <a:bodyPr vert="horz" lIns="91440" tIns="45720" rIns="91440" bIns="45720" rtlCol="0" anchor="ctr">
            <a:noAutofit/>
          </a:bodyPr>
          <a:lstStyle/>
          <a:p>
            <a:pPr marL="0" marR="0" lvl="0" indent="0" algn="ctr" defTabSz="914400" rtl="0" eaLnBrk="1" fontAlgn="auto" latinLnBrk="0" hangingPunct="1">
              <a:lnSpc>
                <a:spcPct val="150000"/>
              </a:lnSpc>
              <a:spcBef>
                <a:spcPct val="0"/>
              </a:spcBef>
              <a:spcAft>
                <a:spcPts val="600"/>
              </a:spcAft>
              <a:buClrTx/>
              <a:buSzTx/>
              <a:buFontTx/>
              <a:buNone/>
              <a:tabLst/>
              <a:defRPr/>
            </a:pPr>
            <a:r>
              <a:rPr kumimoji="0" lang="en-US" sz="2400" b="1" i="0" u="none" strike="noStrike" kern="1200" cap="none" spc="0" normalizeH="0" baseline="0" noProof="0" dirty="0" err="1">
                <a:ln>
                  <a:noFill/>
                </a:ln>
                <a:solidFill>
                  <a:prstClr val="black"/>
                </a:solidFill>
                <a:effectLst/>
                <a:uLnTx/>
                <a:uFillTx/>
                <a:ea typeface="+mn-ea"/>
                <a:cs typeface="+mn-cs"/>
              </a:rPr>
              <a:t>Parte</a:t>
            </a:r>
            <a:r>
              <a:rPr kumimoji="0" lang="en-US" sz="2400" b="1" i="0" u="none" strike="noStrike" kern="1200" cap="none" spc="0" normalizeH="0" baseline="0" noProof="0" dirty="0">
                <a:ln>
                  <a:noFill/>
                </a:ln>
                <a:solidFill>
                  <a:prstClr val="black"/>
                </a:solidFill>
                <a:effectLst/>
                <a:uLnTx/>
                <a:uFillTx/>
                <a:ea typeface="+mn-ea"/>
                <a:cs typeface="+mn-cs"/>
              </a:rPr>
              <a:t> III</a:t>
            </a:r>
            <a:endParaRPr kumimoji="0" lang="en-US" sz="2400" b="0" i="0" u="none" strike="noStrike" kern="1200" cap="none" spc="0" normalizeH="0" baseline="0" noProof="0" dirty="0">
              <a:ln>
                <a:noFill/>
              </a:ln>
              <a:solidFill>
                <a:prstClr val="black"/>
              </a:solidFill>
              <a:effectLst/>
              <a:uLnTx/>
              <a:uFillTx/>
              <a:ea typeface="+mn-ea"/>
              <a:cs typeface="+mn-cs"/>
            </a:endParaRPr>
          </a:p>
          <a:p>
            <a:pPr lvl="0" eaLnBrk="0" fontAlgn="base" hangingPunct="0">
              <a:lnSpc>
                <a:spcPct val="150000"/>
              </a:lnSpc>
              <a:spcBef>
                <a:spcPct val="0"/>
              </a:spcBef>
              <a:spcAft>
                <a:spcPct val="0"/>
              </a:spcAft>
            </a:pPr>
            <a:r>
              <a:rPr lang="pt-PT" altLang="pt-BR" sz="2400" dirty="0">
                <a:solidFill>
                  <a:srgbClr val="222222"/>
                </a:solidFill>
              </a:rPr>
              <a:t>Os capítulos 8 a 10 apresentam nossas recomendações (da comissão) para reformas nas práticas comerciais, de supervisão regulatória e preocupações políticas mais amplas. </a:t>
            </a:r>
          </a:p>
          <a:p>
            <a:pPr lvl="0" eaLnBrk="0" fontAlgn="base" hangingPunct="0">
              <a:lnSpc>
                <a:spcPct val="150000"/>
              </a:lnSpc>
              <a:spcBef>
                <a:spcPct val="0"/>
              </a:spcBef>
              <a:spcAft>
                <a:spcPct val="0"/>
              </a:spcAft>
            </a:pPr>
            <a:r>
              <a:rPr lang="pt-PT" altLang="pt-BR" sz="2400" dirty="0">
                <a:solidFill>
                  <a:srgbClr val="222222"/>
                </a:solidFill>
              </a:rPr>
              <a:t>Reconhecemos que as melhorias que advogamos tenham custos e que levem tempo para serem implementadas. </a:t>
            </a:r>
          </a:p>
          <a:p>
            <a:pPr lvl="0" eaLnBrk="0" fontAlgn="base" hangingPunct="0">
              <a:lnSpc>
                <a:spcPct val="150000"/>
              </a:lnSpc>
              <a:spcBef>
                <a:spcPct val="0"/>
              </a:spcBef>
              <a:spcAft>
                <a:spcPct val="0"/>
              </a:spcAft>
            </a:pPr>
            <a:endParaRPr lang="pt-PT" altLang="pt-BR" sz="2400" dirty="0">
              <a:solidFill>
                <a:srgbClr val="222222"/>
              </a:solidFill>
            </a:endParaRPr>
          </a:p>
          <a:p>
            <a:pPr lvl="0" eaLnBrk="0" fontAlgn="base" hangingPunct="0">
              <a:lnSpc>
                <a:spcPct val="150000"/>
              </a:lnSpc>
              <a:spcBef>
                <a:spcPct val="0"/>
              </a:spcBef>
              <a:spcAft>
                <a:spcPct val="0"/>
              </a:spcAft>
            </a:pPr>
            <a:endParaRPr lang="pt-PT" altLang="pt-BR" sz="2400" dirty="0">
              <a:solidFill>
                <a:srgbClr val="222222"/>
              </a:solidFill>
            </a:endParaRPr>
          </a:p>
        </p:txBody>
      </p:sp>
      <p:sp>
        <p:nvSpPr>
          <p:cNvPr id="29" name="Freeform: Shape 28">
            <a:extLst>
              <a:ext uri="{FF2B5EF4-FFF2-40B4-BE49-F238E27FC236}">
                <a16:creationId xmlns:a16="http://schemas.microsoft.com/office/drawing/2014/main" id="{B1ECBAC9-8FF8-4D44-BD49-6B81C381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951582" y="-621194"/>
            <a:ext cx="2495927" cy="1767670"/>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30F234A-713C-4B90-B43E-8F10C8B6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36578" y="419910"/>
            <a:ext cx="1130961" cy="113096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A2C8816B-132C-4433-807D-BE8737D46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5609070"/>
            <a:ext cx="780052" cy="747280"/>
            <a:chOff x="7011922" y="4095164"/>
            <a:chExt cx="1203067" cy="1152523"/>
          </a:xfrm>
        </p:grpSpPr>
        <p:sp>
          <p:nvSpPr>
            <p:cNvPr id="34" name="Rectangle 33">
              <a:extLst>
                <a:ext uri="{FF2B5EF4-FFF2-40B4-BE49-F238E27FC236}">
                  <a16:creationId xmlns:a16="http://schemas.microsoft.com/office/drawing/2014/main" id="{3D9E8922-1B3D-4020-A05C-C539C0C550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135024" y="4167722"/>
              <a:ext cx="1079965" cy="1079965"/>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A8064EBB-920B-4259-AC3A-6F286FAF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011922" y="4095164"/>
              <a:ext cx="485578" cy="485578"/>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3FE43375-339B-4A67-BEC7-44D202CA1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62597" y="5490560"/>
            <a:ext cx="803394" cy="855268"/>
            <a:chOff x="10246841" y="5975889"/>
            <a:chExt cx="1378553" cy="1467564"/>
          </a:xfrm>
        </p:grpSpPr>
        <p:sp>
          <p:nvSpPr>
            <p:cNvPr id="38" name="Rectangle 37">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246842" y="5975888"/>
              <a:ext cx="1316404" cy="131640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38860" y="6856918"/>
              <a:ext cx="586534" cy="58653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1" name="Group 40">
            <a:extLst>
              <a:ext uri="{FF2B5EF4-FFF2-40B4-BE49-F238E27FC236}">
                <a16:creationId xmlns:a16="http://schemas.microsoft.com/office/drawing/2014/main" id="{89DECC1B-0AAB-435F-81AE-4C770DACCA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85867" y="6047150"/>
            <a:ext cx="1636826" cy="818414"/>
            <a:chOff x="8085870" y="5837885"/>
            <a:chExt cx="2055357" cy="1027679"/>
          </a:xfrm>
        </p:grpSpPr>
        <p:sp>
          <p:nvSpPr>
            <p:cNvPr id="42" name="Rectangle 41">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41090" y="5965012"/>
              <a:ext cx="696678" cy="6966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Isosceles Triangle 42">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85870" y="5837885"/>
              <a:ext cx="2055357" cy="102767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685644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62">
            <a:extLst>
              <a:ext uri="{FF2B5EF4-FFF2-40B4-BE49-F238E27FC236}">
                <a16:creationId xmlns:a16="http://schemas.microsoft.com/office/drawing/2014/main" id="{F0B133FC-FB59-4B5E-9661-6757D1EDAFCA}"/>
              </a:ext>
            </a:extLst>
          </p:cNvPr>
          <p:cNvPicPr>
            <a:picLocks noGrp="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7322397" y="44936"/>
            <a:ext cx="4800592" cy="6778220"/>
          </a:xfrm>
          <a:prstGeom prst="rect">
            <a:avLst/>
          </a:prstGeom>
          <a:noFill/>
        </p:spPr>
      </p:pic>
      <p:sp>
        <p:nvSpPr>
          <p:cNvPr id="25" name="Rectangle 24">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hape 60">
            <a:extLst>
              <a:ext uri="{FF2B5EF4-FFF2-40B4-BE49-F238E27FC236}">
                <a16:creationId xmlns:a16="http://schemas.microsoft.com/office/drawing/2014/main" id="{19AE4AFC-3EB5-4315-A731-6515649CB55B}"/>
              </a:ext>
            </a:extLst>
          </p:cNvPr>
          <p:cNvSpPr>
            <a:spLocks/>
          </p:cNvSpPr>
          <p:nvPr/>
        </p:nvSpPr>
        <p:spPr>
          <a:xfrm>
            <a:off x="161926" y="0"/>
            <a:ext cx="6859150" cy="6858000"/>
          </a:xfrm>
          <a:prstGeom prst="rect">
            <a:avLst/>
          </a:prstGeom>
          <a:noFill/>
        </p:spPr>
        <p:txBody>
          <a:bodyPr vert="horz" lIns="91440" tIns="45720" rIns="91440" bIns="45720" rtlCol="0" anchor="ctr">
            <a:noAutofit/>
          </a:bodyPr>
          <a:lstStyle/>
          <a:p>
            <a:pPr marL="0" marR="0" lvl="0" indent="0" algn="ctr" defTabSz="914400" rtl="0" eaLnBrk="1" fontAlgn="auto" latinLnBrk="0" hangingPunct="1">
              <a:lnSpc>
                <a:spcPct val="150000"/>
              </a:lnSpc>
              <a:spcBef>
                <a:spcPct val="0"/>
              </a:spcBef>
              <a:spcAft>
                <a:spcPts val="60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Parte</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III</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pt-PT" altLang="pt-BR" sz="2400" b="0" i="0" u="none" strike="noStrike" kern="1200" cap="none" spc="0" normalizeH="0" baseline="0" noProof="0" dirty="0">
              <a:ln>
                <a:noFill/>
              </a:ln>
              <a:solidFill>
                <a:srgbClr val="222222"/>
              </a:solidFill>
              <a:effectLst/>
              <a:uLnTx/>
              <a:uFillTx/>
              <a:latin typeface="Calibri" panose="020F0502020204030204"/>
              <a:ea typeface="+mn-ea"/>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pt-PT" altLang="pt-BR" sz="2400" b="0" i="0" u="none" strike="noStrike" kern="1200" cap="none" spc="0" normalizeH="0" baseline="0" noProof="0" dirty="0">
                <a:ln>
                  <a:noFill/>
                </a:ln>
                <a:solidFill>
                  <a:srgbClr val="222222"/>
                </a:solidFill>
                <a:effectLst/>
                <a:uLnTx/>
                <a:uFillTx/>
                <a:latin typeface="Calibri" panose="020F0502020204030204"/>
                <a:ea typeface="+mn-ea"/>
                <a:cs typeface="+mn-cs"/>
              </a:rPr>
              <a:t>Mas se não atuamos corre-se o risco de custos em mais vidas perdidas, em grandes danos a economia regional e sua viabilidade a longo prazo e em dezenas de bilhões de dólares de custos de limpeza . </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pt-PT" altLang="pt-BR" sz="2400" b="0" i="0" u="none" strike="noStrike" kern="1200" cap="none" spc="0" normalizeH="0" baseline="0" noProof="0" dirty="0">
                <a:ln>
                  <a:noFill/>
                </a:ln>
                <a:solidFill>
                  <a:srgbClr val="222222"/>
                </a:solidFill>
                <a:effectLst/>
                <a:uLnTx/>
                <a:uFillTx/>
                <a:latin typeface="Calibri" panose="020F0502020204030204"/>
                <a:ea typeface="+mn-ea"/>
                <a:cs typeface="+mn-cs"/>
              </a:rPr>
              <a:t>De fato, se os desafios não forem abordados e outro desastre acontecer, toda empresa de energia offshore estará ameaçada - e com ela, a economia e segurança do país. </a:t>
            </a: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pt-PT" altLang="pt-BR" sz="2400" b="0" i="0" u="none" strike="noStrike" kern="1200" cap="none" spc="0" normalizeH="0" baseline="0" noProof="0" dirty="0">
              <a:ln>
                <a:noFill/>
              </a:ln>
              <a:solidFill>
                <a:srgbClr val="222222"/>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B1ECBAC9-8FF8-4D44-BD49-6B81C381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951582" y="-621194"/>
            <a:ext cx="2495927" cy="1767670"/>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30F234A-713C-4B90-B43E-8F10C8B6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36578" y="419910"/>
            <a:ext cx="1130961" cy="113096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A2C8816B-132C-4433-807D-BE8737D46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5609070"/>
            <a:ext cx="780052" cy="747280"/>
            <a:chOff x="7011922" y="4095164"/>
            <a:chExt cx="1203067" cy="1152523"/>
          </a:xfrm>
        </p:grpSpPr>
        <p:sp>
          <p:nvSpPr>
            <p:cNvPr id="34" name="Rectangle 33">
              <a:extLst>
                <a:ext uri="{FF2B5EF4-FFF2-40B4-BE49-F238E27FC236}">
                  <a16:creationId xmlns:a16="http://schemas.microsoft.com/office/drawing/2014/main" id="{3D9E8922-1B3D-4020-A05C-C539C0C550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135024" y="4167722"/>
              <a:ext cx="1079965" cy="1079965"/>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A8064EBB-920B-4259-AC3A-6F286FAF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011922" y="4095164"/>
              <a:ext cx="485578" cy="485578"/>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3FE43375-339B-4A67-BEC7-44D202CA1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62597" y="5490560"/>
            <a:ext cx="803394" cy="855268"/>
            <a:chOff x="10246841" y="5975889"/>
            <a:chExt cx="1378553" cy="1467564"/>
          </a:xfrm>
        </p:grpSpPr>
        <p:sp>
          <p:nvSpPr>
            <p:cNvPr id="38" name="Rectangle 37">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246842" y="5975888"/>
              <a:ext cx="1316404" cy="131640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38860" y="6856918"/>
              <a:ext cx="586534" cy="58653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1" name="Group 40">
            <a:extLst>
              <a:ext uri="{FF2B5EF4-FFF2-40B4-BE49-F238E27FC236}">
                <a16:creationId xmlns:a16="http://schemas.microsoft.com/office/drawing/2014/main" id="{89DECC1B-0AAB-435F-81AE-4C770DACCA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85867" y="6047150"/>
            <a:ext cx="1636826" cy="818414"/>
            <a:chOff x="8085870" y="5837885"/>
            <a:chExt cx="2055357" cy="1027679"/>
          </a:xfrm>
        </p:grpSpPr>
        <p:sp>
          <p:nvSpPr>
            <p:cNvPr id="42" name="Rectangle 41">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41090" y="5965012"/>
              <a:ext cx="696678" cy="6966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Isosceles Triangle 42">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85870" y="5837885"/>
              <a:ext cx="2055357" cy="102767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589231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62">
            <a:extLst>
              <a:ext uri="{FF2B5EF4-FFF2-40B4-BE49-F238E27FC236}">
                <a16:creationId xmlns:a16="http://schemas.microsoft.com/office/drawing/2014/main" id="{F0B133FC-FB59-4B5E-9661-6757D1EDAFCA}"/>
              </a:ext>
            </a:extLst>
          </p:cNvPr>
          <p:cNvPicPr>
            <a:picLocks noGrp="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7322397" y="44936"/>
            <a:ext cx="4800592" cy="6778220"/>
          </a:xfrm>
          <a:prstGeom prst="rect">
            <a:avLst/>
          </a:prstGeom>
          <a:noFill/>
        </p:spPr>
      </p:pic>
      <p:sp>
        <p:nvSpPr>
          <p:cNvPr id="25" name="Rectangle 24">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hape 60">
            <a:extLst>
              <a:ext uri="{FF2B5EF4-FFF2-40B4-BE49-F238E27FC236}">
                <a16:creationId xmlns:a16="http://schemas.microsoft.com/office/drawing/2014/main" id="{19AE4AFC-3EB5-4315-A731-6515649CB55B}"/>
              </a:ext>
            </a:extLst>
          </p:cNvPr>
          <p:cNvSpPr>
            <a:spLocks/>
          </p:cNvSpPr>
          <p:nvPr/>
        </p:nvSpPr>
        <p:spPr>
          <a:xfrm>
            <a:off x="161926" y="0"/>
            <a:ext cx="6859150" cy="6858000"/>
          </a:xfrm>
          <a:prstGeom prst="rect">
            <a:avLst/>
          </a:prstGeom>
          <a:noFill/>
        </p:spPr>
        <p:txBody>
          <a:bodyPr vert="horz" lIns="91440" tIns="45720" rIns="91440" bIns="45720" rtlCol="0" anchor="ctr">
            <a:noAutofit/>
          </a:bodyPr>
          <a:lstStyle/>
          <a:p>
            <a:pPr marL="0" marR="0" lvl="0" indent="0" algn="ctr" defTabSz="914400" rtl="0" eaLnBrk="1" fontAlgn="auto" latinLnBrk="0" hangingPunct="1">
              <a:lnSpc>
                <a:spcPct val="150000"/>
              </a:lnSpc>
              <a:spcBef>
                <a:spcPct val="0"/>
              </a:spcBef>
              <a:spcAft>
                <a:spcPts val="60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Parte</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III</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pt-PT" altLang="pt-BR" sz="2400" b="0" i="0" u="none" strike="noStrike" kern="1200" cap="none" spc="0" normalizeH="0" baseline="0" noProof="0" dirty="0">
                <a:ln>
                  <a:noFill/>
                </a:ln>
                <a:solidFill>
                  <a:srgbClr val="222222"/>
                </a:solidFill>
                <a:effectLst/>
                <a:uLnTx/>
                <a:uFillTx/>
                <a:latin typeface="Calibri" panose="020F0502020204030204"/>
                <a:ea typeface="+mn-ea"/>
                <a:cs typeface="+mn-cs"/>
              </a:rPr>
              <a:t>Sugerimos construir a partir dessa tragédia de uma maneira de tornar o Golfo mais resistente, os suprimentos de energia do país mais seguros, nossos trabalhadores mais seguros e nossos recursos naturais melhor protegidos.</a:t>
            </a:r>
            <a:r>
              <a:rPr kumimoji="0" lang="pt-PT" altLang="pt-BR"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29" name="Freeform: Shape 28">
            <a:extLst>
              <a:ext uri="{FF2B5EF4-FFF2-40B4-BE49-F238E27FC236}">
                <a16:creationId xmlns:a16="http://schemas.microsoft.com/office/drawing/2014/main" id="{B1ECBAC9-8FF8-4D44-BD49-6B81C381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951582" y="-621194"/>
            <a:ext cx="2495927" cy="1767670"/>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30F234A-713C-4B90-B43E-8F10C8B6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36578" y="419910"/>
            <a:ext cx="1130961" cy="113096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A2C8816B-132C-4433-807D-BE8737D46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5609070"/>
            <a:ext cx="780052" cy="747280"/>
            <a:chOff x="7011922" y="4095164"/>
            <a:chExt cx="1203067" cy="1152523"/>
          </a:xfrm>
        </p:grpSpPr>
        <p:sp>
          <p:nvSpPr>
            <p:cNvPr id="34" name="Rectangle 33">
              <a:extLst>
                <a:ext uri="{FF2B5EF4-FFF2-40B4-BE49-F238E27FC236}">
                  <a16:creationId xmlns:a16="http://schemas.microsoft.com/office/drawing/2014/main" id="{3D9E8922-1B3D-4020-A05C-C539C0C550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135024" y="4167722"/>
              <a:ext cx="1079965" cy="1079965"/>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A8064EBB-920B-4259-AC3A-6F286FAF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011922" y="4095164"/>
              <a:ext cx="485578" cy="485578"/>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3FE43375-339B-4A67-BEC7-44D202CA1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62597" y="5490560"/>
            <a:ext cx="803394" cy="855268"/>
            <a:chOff x="10246841" y="5975889"/>
            <a:chExt cx="1378553" cy="1467564"/>
          </a:xfrm>
        </p:grpSpPr>
        <p:sp>
          <p:nvSpPr>
            <p:cNvPr id="38" name="Rectangle 37">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246842" y="5975888"/>
              <a:ext cx="1316404" cy="131640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38860" y="6856918"/>
              <a:ext cx="586534" cy="58653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1" name="Group 40">
            <a:extLst>
              <a:ext uri="{FF2B5EF4-FFF2-40B4-BE49-F238E27FC236}">
                <a16:creationId xmlns:a16="http://schemas.microsoft.com/office/drawing/2014/main" id="{89DECC1B-0AAB-435F-81AE-4C770DACCA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85867" y="6047150"/>
            <a:ext cx="1636826" cy="818414"/>
            <a:chOff x="8085870" y="5837885"/>
            <a:chExt cx="2055357" cy="1027679"/>
          </a:xfrm>
        </p:grpSpPr>
        <p:sp>
          <p:nvSpPr>
            <p:cNvPr id="42" name="Rectangle 41">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41090" y="5965012"/>
              <a:ext cx="696678" cy="6966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Isosceles Triangle 42">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85870" y="5837885"/>
              <a:ext cx="2055357" cy="102767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934332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3">
            <a:extLst>
              <a:ext uri="{FF2B5EF4-FFF2-40B4-BE49-F238E27FC236}">
                <a16:creationId xmlns:a16="http://schemas.microsoft.com/office/drawing/2014/main" id="{8453EED3-9E05-4FA8-BE03-AE639E9AD14F}"/>
              </a:ext>
            </a:extLst>
          </p:cNvPr>
          <p:cNvSpPr>
            <a:spLocks noChangeArrowheads="1"/>
          </p:cNvSpPr>
          <p:nvPr/>
        </p:nvSpPr>
        <p:spPr bwMode="auto">
          <a:xfrm>
            <a:off x="284767" y="748344"/>
            <a:ext cx="3489792" cy="261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altLang="pt-BR" sz="2800" b="1"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Capítulo oito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2800" b="0" i="0" u="none" strike="noStrike" kern="1200" cap="none" spc="0" normalizeH="0" baseline="0" noProof="0" dirty="0">
                <a:ln>
                  <a:noFill/>
                </a:ln>
                <a:solidFill>
                  <a:srgbClr val="004198"/>
                </a:solidFill>
                <a:effectLst/>
                <a:uLnTx/>
                <a:uFillTx/>
                <a:latin typeface="Calibri" panose="020F0502020204030204"/>
                <a:cs typeface="+mn-cs"/>
              </a:rPr>
              <a:t>Mudando os negócios</a:t>
            </a: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pt-BR" sz="2800" b="0" i="0" u="none" strike="noStrike" kern="1200" cap="none" spc="0" normalizeH="0" baseline="0" noProof="0" dirty="0">
              <a:ln>
                <a:noFill/>
              </a:ln>
              <a:solidFill>
                <a:srgbClr val="004198"/>
              </a:solidFill>
              <a:effectLst/>
              <a:uLnTx/>
              <a:uFillTx/>
              <a:latin typeface="Calibri" panose="020F0502020204030204"/>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pt-BR" altLang="pt-BR" sz="2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3" name="Rectangle 4">
            <a:extLst>
              <a:ext uri="{FF2B5EF4-FFF2-40B4-BE49-F238E27FC236}">
                <a16:creationId xmlns:a16="http://schemas.microsoft.com/office/drawing/2014/main" id="{546803EE-09B9-4E28-8B9C-4BFAC53732BD}"/>
              </a:ext>
            </a:extLst>
          </p:cNvPr>
          <p:cNvSpPr>
            <a:spLocks noChangeArrowheads="1"/>
          </p:cNvSpPr>
          <p:nvPr/>
        </p:nvSpPr>
        <p:spPr bwMode="auto">
          <a:xfrm>
            <a:off x="284766" y="3329308"/>
            <a:ext cx="4287234" cy="58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nSpc>
                <a:spcPct val="150000"/>
              </a:lnSpc>
            </a:pPr>
            <a:r>
              <a:rPr lang="pt-BR" sz="2400" b="1" dirty="0">
                <a:solidFill>
                  <a:prstClr val="black"/>
                </a:solidFill>
                <a:latin typeface="Calibri" panose="020F0502020204030204"/>
              </a:rPr>
              <a:t>“Cultura de Segurança</a:t>
            </a:r>
            <a:r>
              <a:rPr kumimoji="0" lang="pt-BR" sz="24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2" name="Imagem 1">
            <a:extLst>
              <a:ext uri="{FF2B5EF4-FFF2-40B4-BE49-F238E27FC236}">
                <a16:creationId xmlns:a16="http://schemas.microsoft.com/office/drawing/2014/main" id="{BD388615-DC63-4AB6-AFE7-FB7A9A4F7A93}"/>
              </a:ext>
            </a:extLst>
          </p:cNvPr>
          <p:cNvPicPr>
            <a:picLocks noChangeAspect="1"/>
          </p:cNvPicPr>
          <p:nvPr/>
        </p:nvPicPr>
        <p:blipFill>
          <a:blip r:embed="rId2"/>
          <a:stretch>
            <a:fillRect/>
          </a:stretch>
        </p:blipFill>
        <p:spPr>
          <a:xfrm>
            <a:off x="4174837" y="140021"/>
            <a:ext cx="2677639" cy="6451600"/>
          </a:xfrm>
          <a:prstGeom prst="rect">
            <a:avLst/>
          </a:prstGeom>
        </p:spPr>
      </p:pic>
      <p:sp>
        <p:nvSpPr>
          <p:cNvPr id="12" name="Rectangle 4">
            <a:extLst>
              <a:ext uri="{FF2B5EF4-FFF2-40B4-BE49-F238E27FC236}">
                <a16:creationId xmlns:a16="http://schemas.microsoft.com/office/drawing/2014/main" id="{0F8AC81E-E3E6-4D09-9AD0-8729C00F2174}"/>
              </a:ext>
            </a:extLst>
          </p:cNvPr>
          <p:cNvSpPr>
            <a:spLocks noChangeArrowheads="1"/>
          </p:cNvSpPr>
          <p:nvPr/>
        </p:nvSpPr>
        <p:spPr bwMode="auto">
          <a:xfrm>
            <a:off x="7634240" y="2754895"/>
            <a:ext cx="4557760" cy="1429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2000" i="0" u="none" strike="noStrike" kern="1200" cap="none" spc="0" normalizeH="0" baseline="0" noProof="0" dirty="0">
                <a:ln>
                  <a:noFill/>
                </a:ln>
                <a:solidFill>
                  <a:prstClr val="black"/>
                </a:solidFill>
                <a:effectLst/>
                <a:uLnTx/>
                <a:uFillTx/>
                <a:latin typeface="Calibri" panose="020F0502020204030204"/>
                <a:ea typeface="+mn-ea"/>
                <a:cs typeface="+mn-cs"/>
              </a:rPr>
              <a:t>O capítulo 8, apresenta os relatórios de conclusão de vários acidentes do setor de óleo e gás.</a:t>
            </a:r>
            <a:endParaRPr kumimoji="0" lang="pt-BR" altLang="pt-BR"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7828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73152" y="360115"/>
            <a:ext cx="11960352" cy="5842381"/>
          </a:xfrm>
        </p:spPr>
        <p:txBody>
          <a:bodyPr>
            <a:noAutofit/>
          </a:bodyPr>
          <a:lstStyle/>
          <a:p>
            <a:pPr marL="0" indent="0">
              <a:lnSpc>
                <a:spcPct val="150000"/>
              </a:lnSpc>
              <a:buNone/>
            </a:pPr>
            <a:endParaRPr lang="pt-BR" sz="2400" dirty="0"/>
          </a:p>
          <a:p>
            <a:pPr marL="0" indent="0">
              <a:lnSpc>
                <a:spcPct val="150000"/>
              </a:lnSpc>
              <a:buNone/>
            </a:pPr>
            <a:r>
              <a:rPr lang="pt-BR" sz="2400" b="1" dirty="0"/>
              <a:t>Cultura de Segurança da BP</a:t>
            </a:r>
          </a:p>
          <a:p>
            <a:pPr>
              <a:lnSpc>
                <a:spcPct val="150000"/>
              </a:lnSpc>
            </a:pPr>
            <a:r>
              <a:rPr lang="pt-BR" sz="2400" dirty="0"/>
              <a:t>Apesar da melhora nas taxas de lesões e derramamento durante a última década, a BP tem causado uma série de incidentes no local de trabalho,  desastrosos ou potencialmente desastrosos, que sugerem que a sua abordagem à gestão da segurança tem sido a segurança no trabalho  individual do colaborador, e não sobre a segurança do processo. </a:t>
            </a:r>
          </a:p>
          <a:p>
            <a:pPr>
              <a:lnSpc>
                <a:spcPct val="150000"/>
              </a:lnSpc>
            </a:pPr>
            <a:r>
              <a:rPr lang="pt-BR" sz="2400" dirty="0"/>
              <a:t>Estes incidentes e análises posteriores indicam que a empresa não tem processos e de gestão de risco consistentes e fiáveis, assim, tem sido incapaz de cumprir o seu compromisso com a segurança, gaps segurança da BP são um problema crônico.</a:t>
            </a:r>
          </a:p>
        </p:txBody>
      </p:sp>
    </p:spTree>
    <p:extLst>
      <p:ext uri="{BB962C8B-B14F-4D97-AF65-F5344CB8AC3E}">
        <p14:creationId xmlns:p14="http://schemas.microsoft.com/office/powerpoint/2010/main" val="3951735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0" y="512759"/>
            <a:ext cx="11960352" cy="5233421"/>
          </a:xfrm>
        </p:spPr>
        <p:txBody>
          <a:bodyPr>
            <a:noAutofit/>
          </a:bodyPr>
          <a:lstStyle/>
          <a:p>
            <a:pPr>
              <a:lnSpc>
                <a:spcPct val="150000"/>
              </a:lnSpc>
            </a:pPr>
            <a:r>
              <a:rPr lang="pt-BR" sz="2400" dirty="0"/>
              <a:t>O Health </a:t>
            </a:r>
            <a:r>
              <a:rPr lang="pt-BR" sz="2400" dirty="0" err="1"/>
              <a:t>and</a:t>
            </a:r>
            <a:r>
              <a:rPr lang="pt-BR" sz="2400" dirty="0"/>
              <a:t> </a:t>
            </a:r>
            <a:r>
              <a:rPr lang="pt-BR" sz="2400" dirty="0" err="1"/>
              <a:t>Safety</a:t>
            </a:r>
            <a:r>
              <a:rPr lang="pt-BR" sz="2400" dirty="0"/>
              <a:t> </a:t>
            </a:r>
            <a:r>
              <a:rPr lang="pt-BR" sz="2400" dirty="0" err="1"/>
              <a:t>Executive</a:t>
            </a:r>
            <a:r>
              <a:rPr lang="pt-BR" sz="2400" dirty="0"/>
              <a:t> do Reino Unido define formalmente a </a:t>
            </a:r>
            <a:r>
              <a:rPr lang="pt-BR" sz="2400" b="1" dirty="0"/>
              <a:t>cultura de segurança </a:t>
            </a:r>
            <a:r>
              <a:rPr lang="pt-BR" sz="2400" dirty="0"/>
              <a:t>de uma organização como “o produto dos valores, atitudes, percepções, competências e padrões de comportamento, individuais e do grupo, que determinam o compromisso, e o estilo da gestão da saúde e da segurança de uma organização.” </a:t>
            </a:r>
          </a:p>
          <a:p>
            <a:pPr>
              <a:lnSpc>
                <a:spcPct val="150000"/>
              </a:lnSpc>
            </a:pPr>
            <a:r>
              <a:rPr lang="pt-BR" sz="2400" dirty="0"/>
              <a:t>Uma descrição mais popular é que essa cultura de segurança significa fazer a coisa certa mesmo quando  ninguém está olhando. </a:t>
            </a:r>
          </a:p>
          <a:p>
            <a:pPr>
              <a:lnSpc>
                <a:spcPct val="150000"/>
              </a:lnSpc>
            </a:pPr>
            <a:r>
              <a:rPr lang="pt-BR" sz="2400" dirty="0"/>
              <a:t>Existem dois tipos de segurança: </a:t>
            </a:r>
            <a:r>
              <a:rPr lang="pt-BR" sz="2400" b="1" dirty="0"/>
              <a:t>segurança no trabalho (ocupacional), </a:t>
            </a:r>
            <a:r>
              <a:rPr lang="pt-BR" sz="2400" dirty="0"/>
              <a:t>que se refere a manter as pessoas seguras e </a:t>
            </a:r>
            <a:r>
              <a:rPr lang="pt-BR" sz="2400" b="1" dirty="0"/>
              <a:t>segurança do processo, </a:t>
            </a:r>
            <a:r>
              <a:rPr lang="pt-BR" sz="2400" dirty="0"/>
              <a:t>que se refere aos procedimentos para minimizar o risco de modo mais geral.</a:t>
            </a:r>
          </a:p>
        </p:txBody>
      </p:sp>
    </p:spTree>
    <p:extLst>
      <p:ext uri="{BB962C8B-B14F-4D97-AF65-F5344CB8AC3E}">
        <p14:creationId xmlns:p14="http://schemas.microsoft.com/office/powerpoint/2010/main" val="634092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3">
            <a:extLst>
              <a:ext uri="{FF2B5EF4-FFF2-40B4-BE49-F238E27FC236}">
                <a16:creationId xmlns:a16="http://schemas.microsoft.com/office/drawing/2014/main" id="{42652E5B-529F-4BE8-A4E1-F8FD21E17F2B}"/>
              </a:ext>
            </a:extLst>
          </p:cNvPr>
          <p:cNvSpPr>
            <a:spLocks noChangeArrowheads="1"/>
          </p:cNvSpPr>
          <p:nvPr/>
        </p:nvSpPr>
        <p:spPr bwMode="auto">
          <a:xfrm>
            <a:off x="421852" y="964658"/>
            <a:ext cx="11348295" cy="589334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PT" altLang="pt-BR" sz="2400" b="1" i="0" u="none" strike="noStrike" kern="1200" cap="none" spc="0" normalizeH="0" baseline="0" noProof="0" dirty="0">
                <a:ln>
                  <a:noFill/>
                </a:ln>
                <a:solidFill>
                  <a:srgbClr val="222222"/>
                </a:solidFill>
                <a:effectLst/>
                <a:uLnTx/>
                <a:uFillTx/>
              </a:rPr>
              <a:t>Prefácio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2400" i="0" u="none" strike="noStrike" kern="1200" cap="none" spc="0" normalizeH="0" baseline="0" noProof="0" dirty="0">
                <a:ln>
                  <a:noFill/>
                </a:ln>
                <a:solidFill>
                  <a:srgbClr val="222222"/>
                </a:solidFill>
                <a:effectLst/>
                <a:uLnTx/>
                <a:uFillTx/>
              </a:rPr>
              <a:t>As principais conclusões da Comissão foram:</a:t>
            </a:r>
          </a:p>
          <a:p>
            <a:pPr marL="342900" indent="-342900">
              <a:lnSpc>
                <a:spcPct val="150000"/>
              </a:lnSpc>
              <a:buFont typeface="Arial" panose="020B0604020202020204" pitchFamily="34" charset="0"/>
              <a:buChar char="•"/>
            </a:pPr>
            <a:r>
              <a:rPr lang="pt-PT" altLang="pt-BR" sz="2400" dirty="0">
                <a:solidFill>
                  <a:srgbClr val="222222"/>
                </a:solidFill>
              </a:rPr>
              <a:t>Como a supervisão regulatória por si só não será suficiente para garantir a segurança adequada, a indústria de petróleo e gás precisará adotar medidas próprias e unilaterais para aumentar drasticamente a segurança em todo o setor, incluindo mecanismos de autopoliciamento que complementara a ação governamental.</a:t>
            </a:r>
          </a:p>
          <a:p>
            <a:pPr marL="342900" indent="-342900">
              <a:lnSpc>
                <a:spcPct val="150000"/>
              </a:lnSpc>
              <a:buFont typeface="Arial" panose="020B0604020202020204" pitchFamily="34" charset="0"/>
              <a:buChar char="•"/>
            </a:pPr>
            <a:r>
              <a:rPr lang="pt-BR" sz="2400" dirty="0"/>
              <a:t>A tecnologia, leis, regulamentos e práticas para conter e responder a limpeza de derramamentos ficam atrás dos riscos reais associados à perfuração em águas profundas grandes, reservatórios de petróleo e gás de alta pressão, localizados longe da costa e a milhares de pés abaixo da superfície do oceano. O governo deve fechar a lacuna existente e a indústria deve apoiar e não resistir a esse esforço</a:t>
            </a:r>
            <a:endParaRPr lang="pt-PT" altLang="pt-BR" sz="2400" dirty="0">
              <a:solidFill>
                <a:srgbClr val="222222"/>
              </a:solidFill>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pt-PT" altLang="pt-BR" sz="2400" b="0" i="0" u="none" strike="noStrike" kern="120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758192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11695176" cy="5842381"/>
          </a:xfrm>
        </p:spPr>
        <p:txBody>
          <a:bodyPr>
            <a:noAutofit/>
          </a:bodyPr>
          <a:lstStyle/>
          <a:p>
            <a:pPr marL="0" indent="0">
              <a:lnSpc>
                <a:spcPct val="150000"/>
              </a:lnSpc>
              <a:buNone/>
            </a:pPr>
            <a:endParaRPr lang="pt-BR" sz="2400" dirty="0"/>
          </a:p>
          <a:p>
            <a:pPr marL="0" indent="0" eaLnBrk="0" fontAlgn="base" hangingPunct="0">
              <a:lnSpc>
                <a:spcPct val="150000"/>
              </a:lnSpc>
              <a:spcBef>
                <a:spcPct val="0"/>
              </a:spcBef>
              <a:spcAft>
                <a:spcPct val="0"/>
              </a:spcAft>
              <a:buNone/>
            </a:pPr>
            <a:r>
              <a:rPr lang="pt-BR" sz="2400" dirty="0">
                <a:solidFill>
                  <a:srgbClr val="222222"/>
                </a:solidFill>
                <a:cs typeface="Arial" panose="020B0604020202020204" pitchFamily="34" charset="0"/>
              </a:rPr>
              <a:t>Entre 29 de Maio e 10 de junho de 2000, aconteceram 3 acidentes na </a:t>
            </a:r>
            <a:r>
              <a:rPr lang="pt-BR" sz="2400" dirty="0" err="1">
                <a:solidFill>
                  <a:srgbClr val="222222"/>
                </a:solidFill>
                <a:cs typeface="Arial" panose="020B0604020202020204" pitchFamily="34" charset="0"/>
              </a:rPr>
              <a:t>BP’s</a:t>
            </a:r>
            <a:r>
              <a:rPr lang="pt-BR" sz="2400" dirty="0">
                <a:solidFill>
                  <a:srgbClr val="222222"/>
                </a:solidFill>
                <a:cs typeface="Arial" panose="020B0604020202020204" pitchFamily="34" charset="0"/>
              </a:rPr>
              <a:t> </a:t>
            </a:r>
            <a:r>
              <a:rPr lang="pt-BR" sz="2400" dirty="0" err="1">
                <a:solidFill>
                  <a:srgbClr val="222222"/>
                </a:solidFill>
                <a:cs typeface="Arial" panose="020B0604020202020204" pitchFamily="34" charset="0"/>
              </a:rPr>
              <a:t>Grangemouth</a:t>
            </a:r>
            <a:r>
              <a:rPr lang="pt-BR" sz="2400" dirty="0">
                <a:solidFill>
                  <a:srgbClr val="222222"/>
                </a:solidFill>
                <a:cs typeface="Arial" panose="020B0604020202020204" pitchFamily="34" charset="0"/>
              </a:rPr>
              <a:t> Complexo de Firth </a:t>
            </a:r>
            <a:r>
              <a:rPr lang="pt-BR" sz="2400" dirty="0" err="1">
                <a:solidFill>
                  <a:srgbClr val="222222"/>
                </a:solidFill>
                <a:cs typeface="Arial" panose="020B0604020202020204" pitchFamily="34" charset="0"/>
              </a:rPr>
              <a:t>of</a:t>
            </a:r>
            <a:r>
              <a:rPr lang="pt-BR" sz="2400" dirty="0">
                <a:solidFill>
                  <a:srgbClr val="222222"/>
                </a:solidFill>
                <a:cs typeface="Arial" panose="020B0604020202020204" pitchFamily="34" charset="0"/>
              </a:rPr>
              <a:t> </a:t>
            </a:r>
            <a:r>
              <a:rPr lang="pt-BR" sz="2400" dirty="0" err="1">
                <a:solidFill>
                  <a:srgbClr val="222222"/>
                </a:solidFill>
                <a:cs typeface="Arial" panose="020B0604020202020204" pitchFamily="34" charset="0"/>
              </a:rPr>
              <a:t>Forth</a:t>
            </a:r>
            <a:r>
              <a:rPr lang="pt-BR" sz="2400" dirty="0">
                <a:solidFill>
                  <a:srgbClr val="222222"/>
                </a:solidFill>
                <a:cs typeface="Arial" panose="020B0604020202020204" pitchFamily="34" charset="0"/>
              </a:rPr>
              <a:t>, na Escócia. </a:t>
            </a:r>
            <a:r>
              <a:rPr lang="pt-PT" altLang="pt-BR" sz="2400" dirty="0">
                <a:solidFill>
                  <a:srgbClr val="222222"/>
                </a:solidFill>
                <a:cs typeface="Arial" panose="020B0604020202020204" pitchFamily="34" charset="0"/>
              </a:rPr>
              <a:t>As conclusões da comissão sobre a BP incluíram: </a:t>
            </a:r>
          </a:p>
          <a:p>
            <a:pPr marL="0" indent="0" eaLnBrk="0" fontAlgn="base" hangingPunct="0">
              <a:lnSpc>
                <a:spcPct val="150000"/>
              </a:lnSpc>
              <a:spcBef>
                <a:spcPct val="0"/>
              </a:spcBef>
              <a:spcAft>
                <a:spcPct val="0"/>
              </a:spcAft>
              <a:buNone/>
            </a:pPr>
            <a:endParaRPr lang="pt-PT" altLang="pt-BR" sz="2400" dirty="0">
              <a:solidFill>
                <a:srgbClr val="222222"/>
              </a:solidFill>
              <a:cs typeface="Arial" panose="020B0604020202020204" pitchFamily="34" charset="0"/>
            </a:endParaRPr>
          </a:p>
          <a:p>
            <a:pPr marL="0" lvl="0" indent="0" eaLnBrk="0" fontAlgn="base" hangingPunct="0">
              <a:lnSpc>
                <a:spcPct val="150000"/>
              </a:lnSpc>
              <a:spcBef>
                <a:spcPct val="0"/>
              </a:spcBef>
              <a:spcAft>
                <a:spcPct val="0"/>
              </a:spcAft>
              <a:buNone/>
            </a:pPr>
            <a:r>
              <a:rPr lang="pt-PT" altLang="pt-BR" sz="2400" dirty="0">
                <a:solidFill>
                  <a:srgbClr val="222222"/>
                </a:solidFill>
                <a:cs typeface="Arial" panose="020B0604020202020204" pitchFamily="34" charset="0"/>
              </a:rPr>
              <a:t>• As políticas do Grupo BP estabelecem altas expectativas, mas não foram alcançadas de forma consistente por razões organizacionais e culturais; </a:t>
            </a:r>
          </a:p>
          <a:p>
            <a:pPr marL="0" lvl="0" indent="0" eaLnBrk="0" fontAlgn="base" hangingPunct="0">
              <a:lnSpc>
                <a:spcPct val="150000"/>
              </a:lnSpc>
              <a:spcBef>
                <a:spcPct val="0"/>
              </a:spcBef>
              <a:spcAft>
                <a:spcPct val="0"/>
              </a:spcAft>
              <a:buNone/>
            </a:pPr>
            <a:r>
              <a:rPr lang="pt-PT" altLang="pt-BR" sz="2400" dirty="0">
                <a:solidFill>
                  <a:srgbClr val="222222"/>
                </a:solidFill>
                <a:cs typeface="Arial" panose="020B0604020202020204" pitchFamily="34" charset="0"/>
              </a:rPr>
              <a:t>• O Grupo BP e a gestão no complexo não detectaram nem interviram cedo o suficiente na deterioração do desempenho; </a:t>
            </a:r>
          </a:p>
          <a:p>
            <a:pPr marL="0" lvl="0" indent="0" eaLnBrk="0" fontAlgn="base" hangingPunct="0">
              <a:lnSpc>
                <a:spcPct val="150000"/>
              </a:lnSpc>
              <a:spcBef>
                <a:spcPct val="0"/>
              </a:spcBef>
              <a:spcAft>
                <a:spcPct val="0"/>
              </a:spcAft>
              <a:buNone/>
            </a:pPr>
            <a:r>
              <a:rPr lang="pt-PT" altLang="pt-BR" sz="2400" dirty="0">
                <a:solidFill>
                  <a:srgbClr val="222222"/>
                </a:solidFill>
                <a:cs typeface="Arial" panose="020B0604020202020204" pitchFamily="34" charset="0"/>
              </a:rPr>
              <a:t>• A BP falhou em alcançar o controle operacional e a manutenção de processos e sistemas requerido pela lei; </a:t>
            </a:r>
          </a:p>
        </p:txBody>
      </p:sp>
    </p:spTree>
    <p:extLst>
      <p:ext uri="{BB962C8B-B14F-4D97-AF65-F5344CB8AC3E}">
        <p14:creationId xmlns:p14="http://schemas.microsoft.com/office/powerpoint/2010/main" val="32344133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183508" y="512759"/>
            <a:ext cx="7313985" cy="5842381"/>
          </a:xfrm>
        </p:spPr>
        <p:txBody>
          <a:bodyPr>
            <a:noAutofit/>
          </a:bodyPr>
          <a:lstStyle/>
          <a:p>
            <a:pPr marL="0" indent="0">
              <a:lnSpc>
                <a:spcPct val="150000"/>
              </a:lnSpc>
              <a:buNone/>
            </a:pPr>
            <a:r>
              <a:rPr lang="pt-BR" sz="2400" b="1" dirty="0"/>
              <a:t>A explosão da refinaria Texas City : uma cultura de segurança deficiente</a:t>
            </a:r>
            <a:r>
              <a:rPr lang="pt-BR" sz="2400" dirty="0"/>
              <a:t>. </a:t>
            </a:r>
          </a:p>
          <a:p>
            <a:pPr marL="0" indent="0">
              <a:lnSpc>
                <a:spcPct val="150000"/>
              </a:lnSpc>
              <a:buNone/>
            </a:pPr>
            <a:r>
              <a:rPr lang="pt-BR" sz="2400" dirty="0"/>
              <a:t>Em 23 de março de 2005, uma explosão da BP na terceira maior refinaria dos Estados Unidos em Texas City matou 15 pessoas e feriu mais de 170. </a:t>
            </a:r>
          </a:p>
          <a:p>
            <a:pPr marL="0" indent="0">
              <a:lnSpc>
                <a:spcPct val="150000"/>
              </a:lnSpc>
              <a:buNone/>
            </a:pPr>
            <a:r>
              <a:rPr lang="pt-BR" sz="2400" dirty="0"/>
              <a:t>Apesar das inúmeras mortes anteriores na refinaria de Texas City (23 mortes nos 30 anos anteriores ao desastre de 2005), a BP não tomou medidas eficazes para conter os riscos crescentes de um evento catastrófico.</a:t>
            </a:r>
          </a:p>
          <a:p>
            <a:pPr marL="0" indent="0">
              <a:lnSpc>
                <a:spcPct val="150000"/>
              </a:lnSpc>
              <a:buNone/>
            </a:pPr>
            <a:endParaRPr lang="pt-BR" sz="2400" dirty="0"/>
          </a:p>
        </p:txBody>
      </p:sp>
      <p:pic>
        <p:nvPicPr>
          <p:cNvPr id="2" name="Imagem 1">
            <a:extLst>
              <a:ext uri="{FF2B5EF4-FFF2-40B4-BE49-F238E27FC236}">
                <a16:creationId xmlns:a16="http://schemas.microsoft.com/office/drawing/2014/main" id="{A665EEAC-BA85-4130-87A5-672F8AFD106D}"/>
              </a:ext>
            </a:extLst>
          </p:cNvPr>
          <p:cNvPicPr>
            <a:picLocks noChangeAspect="1"/>
          </p:cNvPicPr>
          <p:nvPr/>
        </p:nvPicPr>
        <p:blipFill>
          <a:blip r:embed="rId2"/>
          <a:stretch>
            <a:fillRect/>
          </a:stretch>
        </p:blipFill>
        <p:spPr>
          <a:xfrm>
            <a:off x="7552959" y="-1"/>
            <a:ext cx="4583575" cy="6857999"/>
          </a:xfrm>
          <a:prstGeom prst="rect">
            <a:avLst/>
          </a:prstGeom>
        </p:spPr>
      </p:pic>
    </p:spTree>
    <p:extLst>
      <p:ext uri="{BB962C8B-B14F-4D97-AF65-F5344CB8AC3E}">
        <p14:creationId xmlns:p14="http://schemas.microsoft.com/office/powerpoint/2010/main" val="5644856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0" y="-5725"/>
            <a:ext cx="7486650" cy="5842381"/>
          </a:xfrm>
        </p:spPr>
        <p:txBody>
          <a:bodyPr>
            <a:noAutofit/>
          </a:bodyPr>
          <a:lstStyle/>
          <a:p>
            <a:pPr marL="0" indent="0">
              <a:lnSpc>
                <a:spcPct val="150000"/>
              </a:lnSpc>
              <a:buNone/>
            </a:pPr>
            <a:endParaRPr lang="pt-BR" sz="2400" dirty="0"/>
          </a:p>
          <a:p>
            <a:pPr marL="0" indent="0">
              <a:lnSpc>
                <a:spcPct val="150000"/>
              </a:lnSpc>
              <a:buNone/>
            </a:pPr>
            <a:r>
              <a:rPr lang="pt-BR" sz="2400" b="1" dirty="0"/>
              <a:t>A explosão da refinaria Texas City : uma cultura de segurança deficiente. </a:t>
            </a:r>
          </a:p>
          <a:p>
            <a:pPr marL="0" indent="0">
              <a:lnSpc>
                <a:spcPct val="150000"/>
              </a:lnSpc>
              <a:buNone/>
            </a:pPr>
            <a:endParaRPr lang="pt-BR" sz="2400" b="1" dirty="0"/>
          </a:p>
          <a:p>
            <a:pPr marL="0" indent="0">
              <a:lnSpc>
                <a:spcPct val="150000"/>
              </a:lnSpc>
              <a:buNone/>
            </a:pPr>
            <a:r>
              <a:rPr lang="pt-BR" sz="2400" dirty="0"/>
              <a:t>O relatório do Conselho de Segurança em Texas City observou que:  </a:t>
            </a:r>
          </a:p>
          <a:p>
            <a:pPr>
              <a:lnSpc>
                <a:spcPct val="150000"/>
              </a:lnSpc>
            </a:pPr>
            <a:r>
              <a:rPr lang="pt-BR" sz="2400" dirty="0"/>
              <a:t>“Enquanto a maior atenção estava voltada para a taxa de lesão de trabalhadores, o programa global de gestão de cultura de segurança e segurança do processo tinha deficiências graves”. </a:t>
            </a:r>
          </a:p>
          <a:p>
            <a:pPr marL="0" indent="0">
              <a:lnSpc>
                <a:spcPct val="150000"/>
              </a:lnSpc>
              <a:buNone/>
            </a:pPr>
            <a:endParaRPr lang="pt-BR" sz="2400" dirty="0"/>
          </a:p>
        </p:txBody>
      </p:sp>
      <p:pic>
        <p:nvPicPr>
          <p:cNvPr id="2" name="Imagem 1">
            <a:extLst>
              <a:ext uri="{FF2B5EF4-FFF2-40B4-BE49-F238E27FC236}">
                <a16:creationId xmlns:a16="http://schemas.microsoft.com/office/drawing/2014/main" id="{A665EEAC-BA85-4130-87A5-672F8AFD106D}"/>
              </a:ext>
            </a:extLst>
          </p:cNvPr>
          <p:cNvPicPr>
            <a:picLocks noChangeAspect="1"/>
          </p:cNvPicPr>
          <p:nvPr/>
        </p:nvPicPr>
        <p:blipFill>
          <a:blip r:embed="rId2"/>
          <a:stretch>
            <a:fillRect/>
          </a:stretch>
        </p:blipFill>
        <p:spPr>
          <a:xfrm>
            <a:off x="7604080" y="0"/>
            <a:ext cx="4583575" cy="6858000"/>
          </a:xfrm>
          <a:prstGeom prst="rect">
            <a:avLst/>
          </a:prstGeom>
        </p:spPr>
      </p:pic>
    </p:spTree>
    <p:extLst>
      <p:ext uri="{BB962C8B-B14F-4D97-AF65-F5344CB8AC3E}">
        <p14:creationId xmlns:p14="http://schemas.microsoft.com/office/powerpoint/2010/main" val="35364135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1" y="-5725"/>
            <a:ext cx="7599735" cy="5842381"/>
          </a:xfrm>
        </p:spPr>
        <p:txBody>
          <a:bodyPr>
            <a:noAutofit/>
          </a:bodyPr>
          <a:lstStyle/>
          <a:p>
            <a:pPr marL="0" indent="0">
              <a:lnSpc>
                <a:spcPct val="150000"/>
              </a:lnSpc>
              <a:buNone/>
            </a:pPr>
            <a:r>
              <a:rPr lang="pt-BR" sz="2400" dirty="0"/>
              <a:t>O relatório do Conselho de Segurança em Texas City observou que:  </a:t>
            </a:r>
          </a:p>
          <a:p>
            <a:pPr>
              <a:lnSpc>
                <a:spcPct val="150000"/>
              </a:lnSpc>
            </a:pPr>
            <a:r>
              <a:rPr lang="pt-BR" sz="2400" dirty="0"/>
              <a:t>O relatório acrescentou: “A redução de custos e a falta de investimento na década de 1990 pela Amoco (que se fundiu com a BP em 1998) deixou a refinaria de Texas City vulnerável a uma catástrofe. A BP cortou o orçamento em 25% em 1999 e em outros 25% em 2005, apesar de grande parte da infraestrutura e equipamentos de processo da refinaria estivessem em condições precárias. Além disso, treinamento de operadores e de pessoal foram reduzidas.</a:t>
            </a:r>
          </a:p>
          <a:p>
            <a:pPr marL="0" indent="0">
              <a:lnSpc>
                <a:spcPct val="150000"/>
              </a:lnSpc>
              <a:buNone/>
            </a:pPr>
            <a:endParaRPr lang="pt-BR" sz="2400" dirty="0"/>
          </a:p>
        </p:txBody>
      </p:sp>
      <p:pic>
        <p:nvPicPr>
          <p:cNvPr id="2" name="Imagem 1">
            <a:extLst>
              <a:ext uri="{FF2B5EF4-FFF2-40B4-BE49-F238E27FC236}">
                <a16:creationId xmlns:a16="http://schemas.microsoft.com/office/drawing/2014/main" id="{A665EEAC-BA85-4130-87A5-672F8AFD106D}"/>
              </a:ext>
            </a:extLst>
          </p:cNvPr>
          <p:cNvPicPr>
            <a:picLocks noChangeAspect="1"/>
          </p:cNvPicPr>
          <p:nvPr/>
        </p:nvPicPr>
        <p:blipFill>
          <a:blip r:embed="rId2"/>
          <a:stretch>
            <a:fillRect/>
          </a:stretch>
        </p:blipFill>
        <p:spPr>
          <a:xfrm>
            <a:off x="7604080" y="0"/>
            <a:ext cx="4583575" cy="6858000"/>
          </a:xfrm>
          <a:prstGeom prst="rect">
            <a:avLst/>
          </a:prstGeom>
        </p:spPr>
      </p:pic>
    </p:spTree>
    <p:extLst>
      <p:ext uri="{BB962C8B-B14F-4D97-AF65-F5344CB8AC3E}">
        <p14:creationId xmlns:p14="http://schemas.microsoft.com/office/powerpoint/2010/main" val="11210994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58715" y="0"/>
            <a:ext cx="7486650" cy="5842381"/>
          </a:xfrm>
        </p:spPr>
        <p:txBody>
          <a:bodyPr>
            <a:noAutofit/>
          </a:bodyPr>
          <a:lstStyle/>
          <a:p>
            <a:pPr marL="0" indent="0">
              <a:lnSpc>
                <a:spcPct val="150000"/>
              </a:lnSpc>
              <a:buNone/>
            </a:pPr>
            <a:r>
              <a:rPr lang="pt-BR" sz="2400" b="1" dirty="0"/>
              <a:t>A explosão da refinaria Texas City : uma cultura de segurança deficiente. </a:t>
            </a:r>
            <a:endParaRPr lang="pt-BR" sz="2400" dirty="0"/>
          </a:p>
          <a:p>
            <a:pPr marL="0" indent="0">
              <a:lnSpc>
                <a:spcPct val="150000"/>
              </a:lnSpc>
              <a:buNone/>
            </a:pPr>
            <a:r>
              <a:rPr lang="pt-BR" sz="2400" dirty="0"/>
              <a:t>O Conselho de Segurança destacou ainda o que caracterizou como “causas organizacionais incorporados na cultura da refinaria”.</a:t>
            </a:r>
          </a:p>
          <a:p>
            <a:pPr>
              <a:lnSpc>
                <a:spcPct val="150000"/>
              </a:lnSpc>
            </a:pPr>
            <a:r>
              <a:rPr lang="pt-BR" sz="2400" dirty="0"/>
              <a:t>A BP Texas City não possuía uma cultura de relatórios e de aprendizagem. </a:t>
            </a:r>
          </a:p>
          <a:p>
            <a:pPr>
              <a:lnSpc>
                <a:spcPct val="150000"/>
              </a:lnSpc>
            </a:pPr>
            <a:r>
              <a:rPr lang="pt-BR" sz="2400" dirty="0"/>
              <a:t>Relatórios com notícias ruins não eram encorajados, e muitas vezes os gerentes de Texas City não investigavam efetivamente os incidentes para tomar medidas corretivas apropriadas.</a:t>
            </a:r>
          </a:p>
        </p:txBody>
      </p:sp>
      <p:pic>
        <p:nvPicPr>
          <p:cNvPr id="2" name="Imagem 1">
            <a:extLst>
              <a:ext uri="{FF2B5EF4-FFF2-40B4-BE49-F238E27FC236}">
                <a16:creationId xmlns:a16="http://schemas.microsoft.com/office/drawing/2014/main" id="{A665EEAC-BA85-4130-87A5-672F8AFD106D}"/>
              </a:ext>
            </a:extLst>
          </p:cNvPr>
          <p:cNvPicPr>
            <a:picLocks noChangeAspect="1"/>
          </p:cNvPicPr>
          <p:nvPr/>
        </p:nvPicPr>
        <p:blipFill>
          <a:blip r:embed="rId2"/>
          <a:stretch>
            <a:fillRect/>
          </a:stretch>
        </p:blipFill>
        <p:spPr>
          <a:xfrm>
            <a:off x="7604080" y="0"/>
            <a:ext cx="4583575" cy="6858000"/>
          </a:xfrm>
          <a:prstGeom prst="rect">
            <a:avLst/>
          </a:prstGeom>
        </p:spPr>
      </p:pic>
    </p:spTree>
    <p:extLst>
      <p:ext uri="{BB962C8B-B14F-4D97-AF65-F5344CB8AC3E}">
        <p14:creationId xmlns:p14="http://schemas.microsoft.com/office/powerpoint/2010/main" val="9272290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61658" y="288485"/>
            <a:ext cx="7486650" cy="4726581"/>
          </a:xfrm>
        </p:spPr>
        <p:txBody>
          <a:bodyPr>
            <a:noAutofit/>
          </a:bodyPr>
          <a:lstStyle/>
          <a:p>
            <a:pPr marL="0" indent="0">
              <a:lnSpc>
                <a:spcPct val="150000"/>
              </a:lnSpc>
              <a:buNone/>
            </a:pPr>
            <a:r>
              <a:rPr lang="pt-BR" sz="2400" b="1" dirty="0"/>
              <a:t>A explosão da refinaria Texas City : uma cultura de segurança deficiente. </a:t>
            </a:r>
            <a:endParaRPr lang="pt-BR" sz="2400" dirty="0"/>
          </a:p>
          <a:p>
            <a:pPr>
              <a:lnSpc>
                <a:spcPct val="150000"/>
              </a:lnSpc>
            </a:pPr>
            <a:r>
              <a:rPr lang="pt-BR" sz="2400" dirty="0"/>
              <a:t>Faltava ao BP </a:t>
            </a:r>
            <a:r>
              <a:rPr lang="pt-BR" sz="2400" dirty="0" err="1"/>
              <a:t>Group</a:t>
            </a:r>
            <a:r>
              <a:rPr lang="pt-BR" sz="2400" dirty="0"/>
              <a:t> foco no controle principal dos riscos. </a:t>
            </a:r>
          </a:p>
          <a:p>
            <a:pPr>
              <a:lnSpc>
                <a:spcPct val="150000"/>
              </a:lnSpc>
            </a:pPr>
            <a:r>
              <a:rPr lang="pt-BR" sz="2400" dirty="0"/>
              <a:t>A gestão BP Texas incentivava e recompensava a segurança pessoal ao invés de segurança do processo.</a:t>
            </a:r>
          </a:p>
          <a:p>
            <a:pPr marL="0" indent="0">
              <a:lnSpc>
                <a:spcPct val="150000"/>
              </a:lnSpc>
              <a:buNone/>
            </a:pPr>
            <a:r>
              <a:rPr lang="pt-BR" sz="2400" dirty="0"/>
              <a:t>• A gestão da BP Texas não implementou uma supervisão de segurança adequada, nem forneceu recursos económicos e humanos necessários para tal supervisão. Não existia um modelo de regras e procedimentos de segurança consistentes.</a:t>
            </a:r>
          </a:p>
        </p:txBody>
      </p:sp>
      <p:pic>
        <p:nvPicPr>
          <p:cNvPr id="2" name="Imagem 1">
            <a:extLst>
              <a:ext uri="{FF2B5EF4-FFF2-40B4-BE49-F238E27FC236}">
                <a16:creationId xmlns:a16="http://schemas.microsoft.com/office/drawing/2014/main" id="{A665EEAC-BA85-4130-87A5-672F8AFD106D}"/>
              </a:ext>
            </a:extLst>
          </p:cNvPr>
          <p:cNvPicPr>
            <a:picLocks noChangeAspect="1"/>
          </p:cNvPicPr>
          <p:nvPr/>
        </p:nvPicPr>
        <p:blipFill>
          <a:blip r:embed="rId2"/>
          <a:stretch>
            <a:fillRect/>
          </a:stretch>
        </p:blipFill>
        <p:spPr>
          <a:xfrm>
            <a:off x="7604080" y="0"/>
            <a:ext cx="4583575" cy="6858000"/>
          </a:xfrm>
          <a:prstGeom prst="rect">
            <a:avLst/>
          </a:prstGeom>
        </p:spPr>
      </p:pic>
    </p:spTree>
    <p:extLst>
      <p:ext uri="{BB962C8B-B14F-4D97-AF65-F5344CB8AC3E}">
        <p14:creationId xmlns:p14="http://schemas.microsoft.com/office/powerpoint/2010/main" val="1929184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0" y="-5725"/>
            <a:ext cx="7486650" cy="5842381"/>
          </a:xfrm>
        </p:spPr>
        <p:txBody>
          <a:bodyPr>
            <a:noAutofit/>
          </a:bodyPr>
          <a:lstStyle/>
          <a:p>
            <a:pPr marL="0" indent="0">
              <a:lnSpc>
                <a:spcPct val="150000"/>
              </a:lnSpc>
              <a:buNone/>
            </a:pPr>
            <a:r>
              <a:rPr lang="pt-BR" sz="2400" b="1" dirty="0"/>
              <a:t>A explosão da refinaria Texas City : uma cultura de segurança deficiente. </a:t>
            </a:r>
          </a:p>
          <a:p>
            <a:pPr marL="0" lvl="0" indent="0" eaLnBrk="0" fontAlgn="base" hangingPunct="0">
              <a:lnSpc>
                <a:spcPct val="150000"/>
              </a:lnSpc>
              <a:spcBef>
                <a:spcPct val="0"/>
              </a:spcBef>
              <a:spcAft>
                <a:spcPct val="0"/>
              </a:spcAft>
              <a:buNone/>
            </a:pPr>
            <a:r>
              <a:rPr lang="pt-BR" sz="2400" dirty="0"/>
              <a:t>• </a:t>
            </a:r>
            <a:r>
              <a:rPr lang="pt-PT" altLang="pt-BR" sz="2400" dirty="0">
                <a:solidFill>
                  <a:srgbClr val="222222"/>
                </a:solidFill>
                <a:latin typeface="inherit"/>
              </a:rPr>
              <a:t>O BP Group e o Texas City não avaliaram efetivamente as implicações de segurança das principais mudanças organizacionais, de pessoal e de políticas. </a:t>
            </a:r>
          </a:p>
          <a:p>
            <a:pPr>
              <a:lnSpc>
                <a:spcPct val="150000"/>
              </a:lnSpc>
            </a:pPr>
            <a:r>
              <a:rPr lang="pt-PT" sz="2400" dirty="0">
                <a:solidFill>
                  <a:srgbClr val="222222"/>
                </a:solidFill>
                <a:latin typeface="inherit"/>
              </a:rPr>
              <a:t>O equipamento que causou a explosão era dos anos</a:t>
            </a:r>
          </a:p>
          <a:p>
            <a:pPr marL="0" indent="0">
              <a:lnSpc>
                <a:spcPct val="150000"/>
              </a:lnSpc>
              <a:buNone/>
            </a:pPr>
            <a:r>
              <a:rPr lang="pt-PT" sz="2400" dirty="0">
                <a:solidFill>
                  <a:srgbClr val="222222"/>
                </a:solidFill>
                <a:latin typeface="inherit"/>
              </a:rPr>
              <a:t>1950. Em 2002 a BP já tinha considerado eliminar o equipamento, </a:t>
            </a:r>
            <a:r>
              <a:rPr lang="pt-BR" sz="2400" dirty="0">
                <a:solidFill>
                  <a:srgbClr val="222222"/>
                </a:solidFill>
                <a:latin typeface="inherit"/>
              </a:rPr>
              <a:t>mas em última análise, se recusou a fazê-lo por uma variedade de razões, incluindo o custo.</a:t>
            </a:r>
          </a:p>
          <a:p>
            <a:pPr marL="0" indent="0">
              <a:lnSpc>
                <a:spcPct val="150000"/>
              </a:lnSpc>
              <a:buNone/>
            </a:pPr>
            <a:endParaRPr lang="pt-BR" sz="2400" dirty="0"/>
          </a:p>
        </p:txBody>
      </p:sp>
      <p:pic>
        <p:nvPicPr>
          <p:cNvPr id="2" name="Imagem 1">
            <a:extLst>
              <a:ext uri="{FF2B5EF4-FFF2-40B4-BE49-F238E27FC236}">
                <a16:creationId xmlns:a16="http://schemas.microsoft.com/office/drawing/2014/main" id="{A665EEAC-BA85-4130-87A5-672F8AFD106D}"/>
              </a:ext>
            </a:extLst>
          </p:cNvPr>
          <p:cNvPicPr>
            <a:picLocks noChangeAspect="1"/>
          </p:cNvPicPr>
          <p:nvPr/>
        </p:nvPicPr>
        <p:blipFill>
          <a:blip r:embed="rId2"/>
          <a:stretch>
            <a:fillRect/>
          </a:stretch>
        </p:blipFill>
        <p:spPr>
          <a:xfrm>
            <a:off x="7604080" y="0"/>
            <a:ext cx="4583575" cy="6858000"/>
          </a:xfrm>
          <a:prstGeom prst="rect">
            <a:avLst/>
          </a:prstGeom>
        </p:spPr>
      </p:pic>
    </p:spTree>
    <p:extLst>
      <p:ext uri="{BB962C8B-B14F-4D97-AF65-F5344CB8AC3E}">
        <p14:creationId xmlns:p14="http://schemas.microsoft.com/office/powerpoint/2010/main" val="27184696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0" y="-5725"/>
            <a:ext cx="7486650" cy="5842381"/>
          </a:xfrm>
        </p:spPr>
        <p:txBody>
          <a:bodyPr>
            <a:noAutofit/>
          </a:bodyPr>
          <a:lstStyle/>
          <a:p>
            <a:pPr marL="0" indent="0">
              <a:lnSpc>
                <a:spcPct val="150000"/>
              </a:lnSpc>
              <a:buNone/>
            </a:pPr>
            <a:r>
              <a:rPr lang="pt-BR" sz="2400" b="1" dirty="0"/>
              <a:t>A explosão da refinaria Texas City : uma cultura de segurança deficiente. </a:t>
            </a:r>
          </a:p>
          <a:p>
            <a:pPr marL="0" lvl="0" indent="0" eaLnBrk="0" fontAlgn="base" hangingPunct="0">
              <a:lnSpc>
                <a:spcPct val="150000"/>
              </a:lnSpc>
              <a:spcBef>
                <a:spcPct val="0"/>
              </a:spcBef>
              <a:spcAft>
                <a:spcPct val="0"/>
              </a:spcAft>
              <a:buNone/>
            </a:pPr>
            <a:endParaRPr lang="pt-BR" sz="2400" dirty="0"/>
          </a:p>
          <a:p>
            <a:pPr marL="0" lvl="0" indent="0" eaLnBrk="0" fontAlgn="base" hangingPunct="0">
              <a:lnSpc>
                <a:spcPct val="150000"/>
              </a:lnSpc>
              <a:spcBef>
                <a:spcPct val="0"/>
              </a:spcBef>
              <a:spcAft>
                <a:spcPct val="0"/>
              </a:spcAft>
              <a:buNone/>
            </a:pPr>
            <a:r>
              <a:rPr lang="pt-BR" sz="2400" dirty="0"/>
              <a:t>Em março de 2006, após a explosão da refinaria de Texas City, a BP teve outro acidente industrial significativo. </a:t>
            </a:r>
          </a:p>
          <a:p>
            <a:pPr marL="0" lvl="0" indent="0" eaLnBrk="0" fontAlgn="base" hangingPunct="0">
              <a:lnSpc>
                <a:spcPct val="150000"/>
              </a:lnSpc>
              <a:spcBef>
                <a:spcPct val="0"/>
              </a:spcBef>
              <a:spcAft>
                <a:spcPct val="0"/>
              </a:spcAft>
              <a:buNone/>
            </a:pPr>
            <a:r>
              <a:rPr lang="pt-BR" sz="2400" dirty="0"/>
              <a:t>A sua rede de gasodutos em </a:t>
            </a:r>
            <a:r>
              <a:rPr lang="pt-BR" sz="2400" dirty="0" err="1"/>
              <a:t>Prudhoe</a:t>
            </a:r>
            <a:r>
              <a:rPr lang="pt-BR" sz="2400" dirty="0"/>
              <a:t> </a:t>
            </a:r>
            <a:r>
              <a:rPr lang="pt-BR" sz="2400" dirty="0" err="1"/>
              <a:t>Bay</a:t>
            </a:r>
            <a:r>
              <a:rPr lang="pt-BR" sz="2400" dirty="0"/>
              <a:t>, Alaska, vazou 212,252 litros de óleo, por até 5 dias.</a:t>
            </a:r>
          </a:p>
          <a:p>
            <a:pPr marL="0" lvl="0" indent="0" eaLnBrk="0" fontAlgn="base" hangingPunct="0">
              <a:lnSpc>
                <a:spcPct val="150000"/>
              </a:lnSpc>
              <a:spcBef>
                <a:spcPct val="0"/>
              </a:spcBef>
              <a:spcAft>
                <a:spcPct val="0"/>
              </a:spcAft>
              <a:buNone/>
            </a:pPr>
            <a:r>
              <a:rPr lang="pt-BR" sz="2400" dirty="0"/>
              <a:t>Após a análise, foi detectado que os tubos que transportavam o óleo estavam em mal estado de conservação.</a:t>
            </a:r>
          </a:p>
          <a:p>
            <a:pPr marL="0" indent="0">
              <a:lnSpc>
                <a:spcPct val="150000"/>
              </a:lnSpc>
              <a:buNone/>
            </a:pPr>
            <a:endParaRPr lang="pt-BR" sz="2400" dirty="0"/>
          </a:p>
        </p:txBody>
      </p:sp>
      <p:pic>
        <p:nvPicPr>
          <p:cNvPr id="2" name="Imagem 1">
            <a:extLst>
              <a:ext uri="{FF2B5EF4-FFF2-40B4-BE49-F238E27FC236}">
                <a16:creationId xmlns:a16="http://schemas.microsoft.com/office/drawing/2014/main" id="{A665EEAC-BA85-4130-87A5-672F8AFD106D}"/>
              </a:ext>
            </a:extLst>
          </p:cNvPr>
          <p:cNvPicPr>
            <a:picLocks noChangeAspect="1"/>
          </p:cNvPicPr>
          <p:nvPr/>
        </p:nvPicPr>
        <p:blipFill>
          <a:blip r:embed="rId2"/>
          <a:stretch>
            <a:fillRect/>
          </a:stretch>
        </p:blipFill>
        <p:spPr>
          <a:xfrm>
            <a:off x="7604080" y="0"/>
            <a:ext cx="4583575" cy="6858000"/>
          </a:xfrm>
          <a:prstGeom prst="rect">
            <a:avLst/>
          </a:prstGeom>
        </p:spPr>
      </p:pic>
    </p:spTree>
    <p:extLst>
      <p:ext uri="{BB962C8B-B14F-4D97-AF65-F5344CB8AC3E}">
        <p14:creationId xmlns:p14="http://schemas.microsoft.com/office/powerpoint/2010/main" val="8192478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0" y="-5725"/>
            <a:ext cx="7486650" cy="5842381"/>
          </a:xfrm>
        </p:spPr>
        <p:txBody>
          <a:bodyPr>
            <a:noAutofit/>
          </a:bodyPr>
          <a:lstStyle/>
          <a:p>
            <a:pPr marL="0" indent="0">
              <a:lnSpc>
                <a:spcPct val="150000"/>
              </a:lnSpc>
              <a:buNone/>
            </a:pPr>
            <a:r>
              <a:rPr lang="pt-BR" sz="2400" b="1" dirty="0"/>
              <a:t>A explosão da refinaria Texas City : uma cultura de segurança deficiente. </a:t>
            </a:r>
          </a:p>
          <a:p>
            <a:pPr marL="0" indent="0">
              <a:lnSpc>
                <a:spcPct val="150000"/>
              </a:lnSpc>
              <a:buNone/>
            </a:pPr>
            <a:r>
              <a:rPr lang="pt-BR" sz="2400" dirty="0"/>
              <a:t>Enquanto lacunas significativas foram fechadas e a maioria dos novos sistemas, processos, padrões e práticas necessárias para melhorar a segurança contínua de processos têm sido desenvolvidos, ainda há muito trabalho a ser feito para implementá-las totalmente. </a:t>
            </a:r>
          </a:p>
          <a:p>
            <a:pPr marL="0" indent="0">
              <a:lnSpc>
                <a:spcPct val="150000"/>
              </a:lnSpc>
              <a:buNone/>
            </a:pPr>
            <a:r>
              <a:rPr lang="pt-BR" sz="2400" dirty="0"/>
              <a:t>A BP deve agora demonstrar capacidade melhorada para a gestão sistemática desses sistemas, processos, padrões e práticas para que ele possa acelerar o ritmo global de implementação das recomendações. </a:t>
            </a:r>
          </a:p>
          <a:p>
            <a:pPr marL="0" indent="0">
              <a:lnSpc>
                <a:spcPct val="150000"/>
              </a:lnSpc>
              <a:buNone/>
            </a:pPr>
            <a:endParaRPr lang="pt-BR" sz="2400" dirty="0"/>
          </a:p>
        </p:txBody>
      </p:sp>
      <p:pic>
        <p:nvPicPr>
          <p:cNvPr id="2" name="Imagem 1">
            <a:extLst>
              <a:ext uri="{FF2B5EF4-FFF2-40B4-BE49-F238E27FC236}">
                <a16:creationId xmlns:a16="http://schemas.microsoft.com/office/drawing/2014/main" id="{A665EEAC-BA85-4130-87A5-672F8AFD106D}"/>
              </a:ext>
            </a:extLst>
          </p:cNvPr>
          <p:cNvPicPr>
            <a:picLocks noChangeAspect="1"/>
          </p:cNvPicPr>
          <p:nvPr/>
        </p:nvPicPr>
        <p:blipFill>
          <a:blip r:embed="rId2"/>
          <a:stretch>
            <a:fillRect/>
          </a:stretch>
        </p:blipFill>
        <p:spPr>
          <a:xfrm>
            <a:off x="7604080" y="0"/>
            <a:ext cx="4583575" cy="6858000"/>
          </a:xfrm>
          <a:prstGeom prst="rect">
            <a:avLst/>
          </a:prstGeom>
        </p:spPr>
      </p:pic>
    </p:spTree>
    <p:extLst>
      <p:ext uri="{BB962C8B-B14F-4D97-AF65-F5344CB8AC3E}">
        <p14:creationId xmlns:p14="http://schemas.microsoft.com/office/powerpoint/2010/main" val="563312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1" y="-5725"/>
            <a:ext cx="7599735" cy="5842381"/>
          </a:xfrm>
        </p:spPr>
        <p:txBody>
          <a:bodyPr>
            <a:noAutofit/>
          </a:bodyPr>
          <a:lstStyle/>
          <a:p>
            <a:pPr marL="0" indent="0">
              <a:lnSpc>
                <a:spcPct val="150000"/>
              </a:lnSpc>
              <a:buNone/>
            </a:pPr>
            <a:r>
              <a:rPr lang="pt-BR" sz="2400" dirty="0"/>
              <a:t>Especialistas independentes também tinham observado:</a:t>
            </a:r>
          </a:p>
          <a:p>
            <a:pPr>
              <a:lnSpc>
                <a:spcPct val="150000"/>
              </a:lnSpc>
            </a:pPr>
            <a:r>
              <a:rPr lang="pt-BR" sz="2400" dirty="0"/>
              <a:t>A BP deve usar as lições aprendidas com a tragédia Texas City para transformar a empresa em uma indústria líder reconhecida na gestão da segurança do processo:</a:t>
            </a:r>
          </a:p>
          <a:p>
            <a:pPr>
              <a:lnSpc>
                <a:spcPct val="150000"/>
              </a:lnSpc>
            </a:pPr>
            <a:r>
              <a:rPr lang="pt-BR" sz="2400" dirty="0"/>
              <a:t>A BP fez melhorias significativas a cada ano, em resposta a todas as recomendações. No entanto, ainda há muito a fazer para implementar plenamente as recomendações;</a:t>
            </a:r>
          </a:p>
          <a:p>
            <a:pPr>
              <a:lnSpc>
                <a:spcPct val="150000"/>
              </a:lnSpc>
            </a:pPr>
            <a:r>
              <a:rPr lang="pt-BR" sz="2400" dirty="0"/>
              <a:t> A BP será um líder da indústria, quando seu desempenho de segurança de processo seja superior ao de seus pares, e seus colegas reconhecem BP como um verdadeiro líder para imitar</a:t>
            </a:r>
          </a:p>
          <a:p>
            <a:pPr marL="0" indent="0">
              <a:lnSpc>
                <a:spcPct val="150000"/>
              </a:lnSpc>
              <a:buNone/>
            </a:pPr>
            <a:endParaRPr lang="pt-BR" sz="2400" dirty="0"/>
          </a:p>
        </p:txBody>
      </p:sp>
      <p:pic>
        <p:nvPicPr>
          <p:cNvPr id="2" name="Imagem 1">
            <a:extLst>
              <a:ext uri="{FF2B5EF4-FFF2-40B4-BE49-F238E27FC236}">
                <a16:creationId xmlns:a16="http://schemas.microsoft.com/office/drawing/2014/main" id="{A665EEAC-BA85-4130-87A5-672F8AFD106D}"/>
              </a:ext>
            </a:extLst>
          </p:cNvPr>
          <p:cNvPicPr>
            <a:picLocks noChangeAspect="1"/>
          </p:cNvPicPr>
          <p:nvPr/>
        </p:nvPicPr>
        <p:blipFill>
          <a:blip r:embed="rId2"/>
          <a:stretch>
            <a:fillRect/>
          </a:stretch>
        </p:blipFill>
        <p:spPr>
          <a:xfrm>
            <a:off x="7604080" y="0"/>
            <a:ext cx="4583575" cy="6858000"/>
          </a:xfrm>
          <a:prstGeom prst="rect">
            <a:avLst/>
          </a:prstGeom>
        </p:spPr>
      </p:pic>
    </p:spTree>
    <p:extLst>
      <p:ext uri="{BB962C8B-B14F-4D97-AF65-F5344CB8AC3E}">
        <p14:creationId xmlns:p14="http://schemas.microsoft.com/office/powerpoint/2010/main" val="1156155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3">
            <a:extLst>
              <a:ext uri="{FF2B5EF4-FFF2-40B4-BE49-F238E27FC236}">
                <a16:creationId xmlns:a16="http://schemas.microsoft.com/office/drawing/2014/main" id="{42652E5B-529F-4BE8-A4E1-F8FD21E17F2B}"/>
              </a:ext>
            </a:extLst>
          </p:cNvPr>
          <p:cNvSpPr>
            <a:spLocks noChangeArrowheads="1"/>
          </p:cNvSpPr>
          <p:nvPr/>
        </p:nvSpPr>
        <p:spPr bwMode="auto">
          <a:xfrm>
            <a:off x="250402" y="840758"/>
            <a:ext cx="11348295" cy="386459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PT" altLang="pt-BR" sz="2400" b="1" i="0" u="none" strike="noStrike" kern="1200" cap="none" spc="0" normalizeH="0" baseline="0" noProof="0" dirty="0">
                <a:ln>
                  <a:noFill/>
                </a:ln>
                <a:solidFill>
                  <a:srgbClr val="222222"/>
                </a:solidFill>
                <a:effectLst/>
                <a:uLnTx/>
                <a:uFillTx/>
              </a:rPr>
              <a:t>Prefácio </a:t>
            </a:r>
          </a:p>
          <a:p>
            <a:pPr lvl="0" eaLnBrk="0" fontAlgn="base" hangingPunct="0">
              <a:lnSpc>
                <a:spcPct val="150000"/>
              </a:lnSpc>
              <a:spcBef>
                <a:spcPct val="0"/>
              </a:spcBef>
              <a:spcAft>
                <a:spcPct val="0"/>
              </a:spcAft>
            </a:pPr>
            <a:r>
              <a:rPr lang="pt-PT" altLang="pt-BR" sz="2400" dirty="0">
                <a:solidFill>
                  <a:srgbClr val="222222"/>
                </a:solidFill>
              </a:rPr>
              <a:t>A perfuração em águas profundas traz novos riscos, ainda não completamente abordados </a:t>
            </a:r>
          </a:p>
          <a:p>
            <a:pPr lvl="0" eaLnBrk="0" fontAlgn="base" hangingPunct="0">
              <a:lnSpc>
                <a:spcPct val="150000"/>
              </a:lnSpc>
              <a:spcBef>
                <a:spcPct val="0"/>
              </a:spcBef>
              <a:spcAft>
                <a:spcPct val="0"/>
              </a:spcAft>
            </a:pPr>
            <a:r>
              <a:rPr lang="pt-PT" altLang="pt-BR" sz="2400" dirty="0">
                <a:solidFill>
                  <a:srgbClr val="222222"/>
                </a:solidFill>
              </a:rPr>
              <a:t>pelas revisões de onde é seguro perfurar, o que pode dar errado e como responder se algo acontecer dar errado. </a:t>
            </a:r>
          </a:p>
          <a:p>
            <a:pPr lvl="0" eaLnBrk="0" fontAlgn="base" hangingPunct="0">
              <a:lnSpc>
                <a:spcPct val="150000"/>
              </a:lnSpc>
              <a:spcBef>
                <a:spcPct val="0"/>
              </a:spcBef>
              <a:spcAft>
                <a:spcPct val="0"/>
              </a:spcAft>
            </a:pPr>
            <a:r>
              <a:rPr lang="pt-PT" altLang="pt-BR" sz="2400" dirty="0">
                <a:solidFill>
                  <a:srgbClr val="222222"/>
                </a:solidFill>
              </a:rPr>
              <a:t>As próprias plataformas de perfuração estão cheias de máquinas potencialmente perigosas. </a:t>
            </a:r>
          </a:p>
          <a:p>
            <a:pPr lvl="0" eaLnBrk="0" fontAlgn="base" hangingPunct="0">
              <a:lnSpc>
                <a:spcPct val="150000"/>
              </a:lnSpc>
              <a:spcBef>
                <a:spcPct val="0"/>
              </a:spcBef>
              <a:spcAft>
                <a:spcPct val="0"/>
              </a:spcAft>
            </a:pPr>
            <a:r>
              <a:rPr lang="pt-PT" altLang="pt-BR" sz="2400" dirty="0"/>
              <a:t>.</a:t>
            </a:r>
          </a:p>
        </p:txBody>
      </p:sp>
    </p:spTree>
    <p:extLst>
      <p:ext uri="{BB962C8B-B14F-4D97-AF65-F5344CB8AC3E}">
        <p14:creationId xmlns:p14="http://schemas.microsoft.com/office/powerpoint/2010/main" val="14899860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409575" y="279985"/>
            <a:ext cx="11310438" cy="4052662"/>
          </a:xfrm>
        </p:spPr>
        <p:txBody>
          <a:bodyPr>
            <a:noAutofit/>
          </a:bodyPr>
          <a:lstStyle/>
          <a:p>
            <a:pPr marL="0" indent="0">
              <a:lnSpc>
                <a:spcPct val="150000"/>
              </a:lnSpc>
              <a:buNone/>
            </a:pPr>
            <a:r>
              <a:rPr lang="pt-BR" sz="2400" dirty="0"/>
              <a:t>Uma pesquisa na tripulação </a:t>
            </a:r>
            <a:r>
              <a:rPr lang="pt-BR" sz="2400" dirty="0" err="1"/>
              <a:t>Transocean</a:t>
            </a:r>
            <a:r>
              <a:rPr lang="pt-BR" sz="2400" dirty="0"/>
              <a:t> sobre “gestão da segurança e cultura de segurança”, envolveu entrevistas com centenas de funcionários em terra e em quatro plataformas, entre 12 de março para 16 de março de 2010.</a:t>
            </a:r>
          </a:p>
          <a:p>
            <a:pPr marL="0" indent="0">
              <a:lnSpc>
                <a:spcPct val="150000"/>
              </a:lnSpc>
              <a:buNone/>
            </a:pPr>
            <a:r>
              <a:rPr lang="pt-BR" sz="2400" dirty="0"/>
              <a:t>A conclusão foi que: “ . . . a </a:t>
            </a:r>
            <a:r>
              <a:rPr lang="pt-PT" altLang="pt-BR" sz="2400" dirty="0">
                <a:solidFill>
                  <a:srgbClr val="222222"/>
                </a:solidFill>
              </a:rPr>
              <a:t>Deepwater Horizon  está </a:t>
            </a:r>
            <a:r>
              <a:rPr lang="pt-BR" sz="2400" dirty="0"/>
              <a:t> relativamente forte em muitos dos aspectos fundamentais da gestão da segurança.”</a:t>
            </a:r>
          </a:p>
          <a:p>
            <a:pPr marL="0" indent="0">
              <a:lnSpc>
                <a:spcPct val="150000"/>
              </a:lnSpc>
              <a:buNone/>
            </a:pPr>
            <a:r>
              <a:rPr lang="pt-BR" sz="2400" dirty="0"/>
              <a:t>No entanto, cerca de 46% dos membros da tripulação pesquisada temia algum tipo de represarias por relatar situações de risco, e 15% sentiram que nem sempre havia pessoas suficientes disponíveis para realizar o trabalho com segurança. </a:t>
            </a:r>
          </a:p>
          <a:p>
            <a:pPr marL="0" indent="0">
              <a:lnSpc>
                <a:spcPct val="150000"/>
              </a:lnSpc>
              <a:buNone/>
            </a:pPr>
            <a:endParaRPr lang="pt-BR" sz="2400" dirty="0"/>
          </a:p>
        </p:txBody>
      </p:sp>
    </p:spTree>
    <p:extLst>
      <p:ext uri="{BB962C8B-B14F-4D97-AF65-F5344CB8AC3E}">
        <p14:creationId xmlns:p14="http://schemas.microsoft.com/office/powerpoint/2010/main" val="9109582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488406" y="1560602"/>
            <a:ext cx="11215188" cy="4052662"/>
          </a:xfrm>
        </p:spPr>
        <p:txBody>
          <a:bodyPr>
            <a:noAutofit/>
          </a:bodyPr>
          <a:lstStyle/>
          <a:p>
            <a:pPr marL="0" indent="0">
              <a:lnSpc>
                <a:spcPct val="150000"/>
              </a:lnSpc>
              <a:buNone/>
            </a:pPr>
            <a:r>
              <a:rPr lang="pt-BR" sz="2400" dirty="0"/>
              <a:t>Para algumas tripulações, o manual de segurança é “desestruturado”, “difícil de navegar”, e “não escrito para o usuário final”; e que não está claro “o que é necessário ser feito”. </a:t>
            </a:r>
          </a:p>
          <a:p>
            <a:pPr marL="0" indent="0">
              <a:lnSpc>
                <a:spcPct val="150000"/>
              </a:lnSpc>
              <a:buNone/>
            </a:pPr>
            <a:r>
              <a:rPr lang="pt-BR" sz="2400" dirty="0"/>
              <a:t>De acordo com o relatório da vistoria final, as equipes da </a:t>
            </a:r>
            <a:r>
              <a:rPr lang="pt-BR" sz="2400" dirty="0" err="1"/>
              <a:t>Transocean</a:t>
            </a:r>
            <a:r>
              <a:rPr lang="pt-BR" sz="2400" dirty="0"/>
              <a:t> “nem sempre sabem ou estão plenamente conscientes de todos os riscos”</a:t>
            </a:r>
          </a:p>
          <a:p>
            <a:pPr marL="0" indent="0">
              <a:lnSpc>
                <a:spcPct val="150000"/>
              </a:lnSpc>
              <a:buNone/>
            </a:pPr>
            <a:endParaRPr lang="pt-BR" sz="2400" dirty="0"/>
          </a:p>
        </p:txBody>
      </p:sp>
    </p:spTree>
    <p:extLst>
      <p:ext uri="{BB962C8B-B14F-4D97-AF65-F5344CB8AC3E}">
        <p14:creationId xmlns:p14="http://schemas.microsoft.com/office/powerpoint/2010/main" val="21268392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537663" y="1214663"/>
            <a:ext cx="11268075" cy="4052662"/>
          </a:xfrm>
        </p:spPr>
        <p:txBody>
          <a:bodyPr>
            <a:noAutofit/>
          </a:bodyPr>
          <a:lstStyle/>
          <a:p>
            <a:pPr>
              <a:lnSpc>
                <a:spcPct val="150000"/>
              </a:lnSpc>
            </a:pPr>
            <a:r>
              <a:rPr lang="pt-BR" sz="2400" dirty="0"/>
              <a:t>De 2004 a 2009, as mortes na indústria de petróleo e gás foram quatro vezes maior por pessoa/hora para quem trabalhou em águas norte-americanas do que nas águas europeias, embora muitas das empresas trabalham em ambos os locais sejam as mesmas. </a:t>
            </a:r>
          </a:p>
          <a:p>
            <a:pPr>
              <a:lnSpc>
                <a:spcPct val="150000"/>
              </a:lnSpc>
            </a:pPr>
            <a:r>
              <a:rPr lang="pt-BR" sz="2400" dirty="0"/>
              <a:t>Esta impressionante discrepância estatística reforça a visão do que o problema não é uma característica inerente do negócio em si, mas sim depende das diferentes culturas e sistemas reguladores em que os membros da indústria operam.</a:t>
            </a:r>
          </a:p>
          <a:p>
            <a:pPr marL="0" indent="0">
              <a:lnSpc>
                <a:spcPct val="150000"/>
              </a:lnSpc>
              <a:buNone/>
            </a:pPr>
            <a:endParaRPr lang="pt-BR" sz="2400" dirty="0"/>
          </a:p>
        </p:txBody>
      </p:sp>
    </p:spTree>
    <p:extLst>
      <p:ext uri="{BB962C8B-B14F-4D97-AF65-F5344CB8AC3E}">
        <p14:creationId xmlns:p14="http://schemas.microsoft.com/office/powerpoint/2010/main" val="26882717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7355668" cy="2472005"/>
          </a:xfrm>
        </p:spPr>
        <p:txBody>
          <a:bodyPr>
            <a:noAutofit/>
          </a:bodyPr>
          <a:lstStyle/>
          <a:p>
            <a:pPr marL="0" indent="0">
              <a:lnSpc>
                <a:spcPct val="150000"/>
              </a:lnSpc>
              <a:buNone/>
            </a:pPr>
            <a:r>
              <a:rPr lang="pt-BR" sz="2400" b="1" dirty="0"/>
              <a:t>Acidentes por Perda de Controle do Poço e consequências resultantes</a:t>
            </a:r>
          </a:p>
          <a:p>
            <a:pPr marL="0" indent="0">
              <a:lnSpc>
                <a:spcPct val="150000"/>
              </a:lnSpc>
              <a:buNone/>
            </a:pPr>
            <a:r>
              <a:rPr lang="pt-BR" sz="2400" b="1" dirty="0"/>
              <a:t> (1996 – 2009: 79 acidentes)</a:t>
            </a:r>
          </a:p>
          <a:p>
            <a:pPr marL="0" indent="0">
              <a:lnSpc>
                <a:spcPct val="150000"/>
              </a:lnSpc>
              <a:buNone/>
            </a:pPr>
            <a:r>
              <a:rPr lang="pt-BR" sz="2400" dirty="0"/>
              <a:t>• Perda de Controle do poço  (azul)</a:t>
            </a:r>
          </a:p>
          <a:p>
            <a:pPr marL="0" indent="0">
              <a:lnSpc>
                <a:spcPct val="150000"/>
              </a:lnSpc>
              <a:buNone/>
            </a:pPr>
            <a:r>
              <a:rPr lang="pt-BR" sz="2400" dirty="0"/>
              <a:t>• Investigação em Painel (amarelo)</a:t>
            </a:r>
          </a:p>
          <a:p>
            <a:pPr marL="0" indent="0">
              <a:lnSpc>
                <a:spcPct val="150000"/>
              </a:lnSpc>
              <a:buNone/>
            </a:pPr>
            <a:r>
              <a:rPr lang="pt-BR" sz="2400" dirty="0"/>
              <a:t>• Incêndio ou explosão (laranja claro)</a:t>
            </a:r>
          </a:p>
          <a:p>
            <a:pPr marL="0" indent="0">
              <a:lnSpc>
                <a:spcPct val="150000"/>
              </a:lnSpc>
              <a:buNone/>
            </a:pPr>
            <a:r>
              <a:rPr lang="pt-BR" sz="2400" dirty="0"/>
              <a:t>• Fatalities (laranja escuro)</a:t>
            </a:r>
          </a:p>
          <a:p>
            <a:pPr marL="0" indent="0">
              <a:lnSpc>
                <a:spcPct val="150000"/>
              </a:lnSpc>
              <a:buNone/>
            </a:pPr>
            <a:r>
              <a:rPr lang="pt-BR" sz="2400" dirty="0"/>
              <a:t>• Incêndio ou explosão com mortes ou lesões (vermelho)</a:t>
            </a:r>
          </a:p>
          <a:p>
            <a:pPr marL="0" indent="0" eaLnBrk="0" fontAlgn="base" hangingPunct="0">
              <a:lnSpc>
                <a:spcPct val="150000"/>
              </a:lnSpc>
              <a:spcBef>
                <a:spcPct val="0"/>
              </a:spcBef>
              <a:spcAft>
                <a:spcPct val="0"/>
              </a:spcAft>
              <a:buNone/>
            </a:pPr>
            <a:endParaRPr lang="pt-PT" altLang="pt-BR" sz="2400" dirty="0">
              <a:solidFill>
                <a:srgbClr val="222222"/>
              </a:solidFill>
              <a:cs typeface="Arial" panose="020B0604020202020204" pitchFamily="34" charset="0"/>
            </a:endParaRPr>
          </a:p>
        </p:txBody>
      </p:sp>
      <p:pic>
        <p:nvPicPr>
          <p:cNvPr id="13" name="Imagem 12">
            <a:extLst>
              <a:ext uri="{FF2B5EF4-FFF2-40B4-BE49-F238E27FC236}">
                <a16:creationId xmlns:a16="http://schemas.microsoft.com/office/drawing/2014/main" id="{8499D700-C975-4CBF-808F-680D29B82CC9}"/>
              </a:ext>
            </a:extLst>
          </p:cNvPr>
          <p:cNvPicPr>
            <a:picLocks noChangeAspect="1"/>
          </p:cNvPicPr>
          <p:nvPr/>
        </p:nvPicPr>
        <p:blipFill rotWithShape="1">
          <a:blip r:embed="rId2"/>
          <a:srcRect l="3203" t="4207" r="5483"/>
          <a:stretch/>
        </p:blipFill>
        <p:spPr>
          <a:xfrm>
            <a:off x="6280723" y="0"/>
            <a:ext cx="5862535" cy="4930824"/>
          </a:xfrm>
          <a:prstGeom prst="rect">
            <a:avLst/>
          </a:prstGeom>
        </p:spPr>
      </p:pic>
    </p:spTree>
    <p:extLst>
      <p:ext uri="{BB962C8B-B14F-4D97-AF65-F5344CB8AC3E}">
        <p14:creationId xmlns:p14="http://schemas.microsoft.com/office/powerpoint/2010/main" val="12482604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80006" y="114301"/>
            <a:ext cx="7355668" cy="2472005"/>
          </a:xfrm>
        </p:spPr>
        <p:txBody>
          <a:bodyPr>
            <a:noAutofit/>
          </a:bodyPr>
          <a:lstStyle/>
          <a:p>
            <a:pPr marL="0" indent="0">
              <a:lnSpc>
                <a:spcPct val="150000"/>
              </a:lnSpc>
              <a:buNone/>
            </a:pPr>
            <a:r>
              <a:rPr lang="pt-BR" sz="2400" b="1" dirty="0"/>
              <a:t>Acidentes por Perda de Controle do Poço e consequências resultantes</a:t>
            </a:r>
          </a:p>
          <a:p>
            <a:pPr marL="0" indent="0">
              <a:lnSpc>
                <a:spcPct val="150000"/>
              </a:lnSpc>
              <a:buNone/>
            </a:pPr>
            <a:r>
              <a:rPr lang="pt-BR" sz="2400" dirty="0"/>
              <a:t>• Perda de Controle do poço  (azul)</a:t>
            </a:r>
          </a:p>
          <a:p>
            <a:pPr marL="0" indent="0">
              <a:lnSpc>
                <a:spcPct val="150000"/>
              </a:lnSpc>
              <a:buNone/>
            </a:pPr>
            <a:r>
              <a:rPr lang="pt-BR" sz="2400" dirty="0"/>
              <a:t>• Investigação em Painel (amarelo)</a:t>
            </a:r>
          </a:p>
          <a:p>
            <a:pPr marL="0" indent="0">
              <a:lnSpc>
                <a:spcPct val="150000"/>
              </a:lnSpc>
              <a:buNone/>
            </a:pPr>
            <a:r>
              <a:rPr lang="pt-BR" sz="2400" dirty="0"/>
              <a:t>• Incêndio ou explosão (laranja claro)</a:t>
            </a:r>
          </a:p>
          <a:p>
            <a:pPr marL="0" indent="0">
              <a:lnSpc>
                <a:spcPct val="150000"/>
              </a:lnSpc>
              <a:buNone/>
            </a:pPr>
            <a:r>
              <a:rPr lang="pt-BR" sz="2400" dirty="0"/>
              <a:t>• Fatalities (laranja escuro)</a:t>
            </a:r>
          </a:p>
          <a:p>
            <a:pPr marL="0" indent="0">
              <a:lnSpc>
                <a:spcPct val="150000"/>
              </a:lnSpc>
              <a:buNone/>
            </a:pPr>
            <a:r>
              <a:rPr lang="pt-BR" sz="2400" dirty="0"/>
              <a:t>• Incêndio ou explosão com mortes ou </a:t>
            </a:r>
          </a:p>
          <a:p>
            <a:pPr marL="0" indent="0">
              <a:lnSpc>
                <a:spcPct val="150000"/>
              </a:lnSpc>
              <a:buNone/>
            </a:pPr>
            <a:r>
              <a:rPr lang="pt-BR" sz="2400" dirty="0"/>
              <a:t>lesões (vermelho)</a:t>
            </a:r>
          </a:p>
          <a:p>
            <a:pPr marL="0" indent="0" eaLnBrk="0" fontAlgn="base" hangingPunct="0">
              <a:lnSpc>
                <a:spcPct val="150000"/>
              </a:lnSpc>
              <a:spcBef>
                <a:spcPct val="0"/>
              </a:spcBef>
              <a:spcAft>
                <a:spcPct val="0"/>
              </a:spcAft>
              <a:buNone/>
            </a:pPr>
            <a:endParaRPr lang="pt-PT" altLang="pt-BR" sz="2400" dirty="0">
              <a:solidFill>
                <a:srgbClr val="222222"/>
              </a:solidFill>
              <a:cs typeface="Arial" panose="020B0604020202020204" pitchFamily="34" charset="0"/>
            </a:endParaRPr>
          </a:p>
        </p:txBody>
      </p:sp>
      <p:pic>
        <p:nvPicPr>
          <p:cNvPr id="10" name="Imagem 9">
            <a:extLst>
              <a:ext uri="{FF2B5EF4-FFF2-40B4-BE49-F238E27FC236}">
                <a16:creationId xmlns:a16="http://schemas.microsoft.com/office/drawing/2014/main" id="{5A4F70A0-8EF7-4446-B389-B8E3F57D2522}"/>
              </a:ext>
            </a:extLst>
          </p:cNvPr>
          <p:cNvPicPr>
            <a:picLocks noChangeAspect="1"/>
          </p:cNvPicPr>
          <p:nvPr/>
        </p:nvPicPr>
        <p:blipFill>
          <a:blip r:embed="rId2"/>
          <a:stretch>
            <a:fillRect/>
          </a:stretch>
        </p:blipFill>
        <p:spPr>
          <a:xfrm>
            <a:off x="6072529" y="21113"/>
            <a:ext cx="6238176" cy="3224820"/>
          </a:xfrm>
          <a:prstGeom prst="rect">
            <a:avLst/>
          </a:prstGeom>
        </p:spPr>
      </p:pic>
      <p:pic>
        <p:nvPicPr>
          <p:cNvPr id="11" name="Imagem 10">
            <a:extLst>
              <a:ext uri="{FF2B5EF4-FFF2-40B4-BE49-F238E27FC236}">
                <a16:creationId xmlns:a16="http://schemas.microsoft.com/office/drawing/2014/main" id="{602C84B2-A531-483A-91EC-341B7EC1A9E3}"/>
              </a:ext>
            </a:extLst>
          </p:cNvPr>
          <p:cNvPicPr>
            <a:picLocks noChangeAspect="1"/>
          </p:cNvPicPr>
          <p:nvPr/>
        </p:nvPicPr>
        <p:blipFill>
          <a:blip r:embed="rId3"/>
          <a:stretch>
            <a:fillRect/>
          </a:stretch>
        </p:blipFill>
        <p:spPr>
          <a:xfrm>
            <a:off x="4978416" y="3412357"/>
            <a:ext cx="5408802" cy="3331342"/>
          </a:xfrm>
          <a:prstGeom prst="rect">
            <a:avLst/>
          </a:prstGeom>
        </p:spPr>
      </p:pic>
    </p:spTree>
    <p:extLst>
      <p:ext uri="{BB962C8B-B14F-4D97-AF65-F5344CB8AC3E}">
        <p14:creationId xmlns:p14="http://schemas.microsoft.com/office/powerpoint/2010/main" val="40826263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m 13">
            <a:extLst>
              <a:ext uri="{FF2B5EF4-FFF2-40B4-BE49-F238E27FC236}">
                <a16:creationId xmlns:a16="http://schemas.microsoft.com/office/drawing/2014/main" id="{2194E009-8B5A-4728-86E4-B49E08C54933}"/>
              </a:ext>
            </a:extLst>
          </p:cNvPr>
          <p:cNvPicPr>
            <a:picLocks noChangeAspect="1"/>
          </p:cNvPicPr>
          <p:nvPr/>
        </p:nvPicPr>
        <p:blipFill>
          <a:blip r:embed="rId2"/>
          <a:stretch>
            <a:fillRect/>
          </a:stretch>
        </p:blipFill>
        <p:spPr>
          <a:xfrm>
            <a:off x="0" y="740418"/>
            <a:ext cx="6342750" cy="4022876"/>
          </a:xfrm>
          <a:prstGeom prst="rect">
            <a:avLst/>
          </a:prstGeom>
        </p:spPr>
      </p:pic>
      <p:pic>
        <p:nvPicPr>
          <p:cNvPr id="15" name="Imagem 14">
            <a:extLst>
              <a:ext uri="{FF2B5EF4-FFF2-40B4-BE49-F238E27FC236}">
                <a16:creationId xmlns:a16="http://schemas.microsoft.com/office/drawing/2014/main" id="{B4FB5423-5AB5-41B3-9635-96E58CF056BE}"/>
              </a:ext>
            </a:extLst>
          </p:cNvPr>
          <p:cNvPicPr>
            <a:picLocks noChangeAspect="1"/>
          </p:cNvPicPr>
          <p:nvPr/>
        </p:nvPicPr>
        <p:blipFill>
          <a:blip r:embed="rId3"/>
          <a:stretch>
            <a:fillRect/>
          </a:stretch>
        </p:blipFill>
        <p:spPr>
          <a:xfrm>
            <a:off x="6565974" y="2688839"/>
            <a:ext cx="5581338" cy="3426662"/>
          </a:xfrm>
          <a:prstGeom prst="rect">
            <a:avLst/>
          </a:prstGeom>
        </p:spPr>
      </p:pic>
    </p:spTree>
    <p:extLst>
      <p:ext uri="{BB962C8B-B14F-4D97-AF65-F5344CB8AC3E}">
        <p14:creationId xmlns:p14="http://schemas.microsoft.com/office/powerpoint/2010/main" val="29314175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3">
            <a:extLst>
              <a:ext uri="{FF2B5EF4-FFF2-40B4-BE49-F238E27FC236}">
                <a16:creationId xmlns:a16="http://schemas.microsoft.com/office/drawing/2014/main" id="{8453EED3-9E05-4FA8-BE03-AE639E9AD14F}"/>
              </a:ext>
            </a:extLst>
          </p:cNvPr>
          <p:cNvSpPr>
            <a:spLocks noChangeArrowheads="1"/>
          </p:cNvSpPr>
          <p:nvPr/>
        </p:nvSpPr>
        <p:spPr bwMode="auto">
          <a:xfrm>
            <a:off x="190500" y="425179"/>
            <a:ext cx="4914575" cy="3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pt-BR" altLang="pt-BR" sz="2800" b="1"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rPr>
              <a:t>Capítulo nove</a:t>
            </a:r>
          </a:p>
          <a:p>
            <a:pPr>
              <a:lnSpc>
                <a:spcPct val="150000"/>
              </a:lnSpc>
            </a:pPr>
            <a:r>
              <a:rPr lang="pt-BR" sz="2800" dirty="0">
                <a:solidFill>
                  <a:srgbClr val="004198"/>
                </a:solidFill>
                <a:latin typeface="Calibri" panose="020F0502020204030204"/>
              </a:rPr>
              <a:t>Investir em segurança, investir em resposta, investir no Golfo</a:t>
            </a:r>
            <a:endParaRPr kumimoji="0" lang="pt-BR" sz="2800" b="0" i="0" u="none" strike="noStrike" kern="1200" cap="none" spc="0" normalizeH="0" baseline="0" noProof="0" dirty="0">
              <a:ln>
                <a:noFill/>
              </a:ln>
              <a:solidFill>
                <a:srgbClr val="004198"/>
              </a:solidFill>
              <a:effectLst/>
              <a:uLnTx/>
              <a:uFillTx/>
              <a:latin typeface="Calibri" panose="020F0502020204030204"/>
            </a:endParaRP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pt-BR" sz="2800" b="0" i="0" u="none" strike="noStrike" kern="1200" cap="none" spc="0" normalizeH="0" baseline="0" noProof="0" dirty="0">
              <a:ln>
                <a:noFill/>
              </a:ln>
              <a:solidFill>
                <a:srgbClr val="004198"/>
              </a:solidFill>
              <a:effectLst/>
              <a:uLnTx/>
              <a:uFillTx/>
              <a:latin typeface="Calibri" panose="020F0502020204030204"/>
            </a:endParaRP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pt-BR" altLang="pt-BR" sz="2800" b="0" i="0" u="none" strike="noStrike" kern="1200" cap="none" spc="0" normalizeH="0" baseline="0" noProof="0" dirty="0">
              <a:ln>
                <a:noFill/>
              </a:ln>
              <a:solidFill>
                <a:prstClr val="black"/>
              </a:solidFill>
              <a:effectLst/>
              <a:uLnTx/>
              <a:uFillTx/>
              <a:latin typeface="Calibri" panose="020F0502020204030204"/>
            </a:endParaRPr>
          </a:p>
        </p:txBody>
      </p:sp>
      <p:sp>
        <p:nvSpPr>
          <p:cNvPr id="23" name="Rectangle 4">
            <a:extLst>
              <a:ext uri="{FF2B5EF4-FFF2-40B4-BE49-F238E27FC236}">
                <a16:creationId xmlns:a16="http://schemas.microsoft.com/office/drawing/2014/main" id="{546803EE-09B9-4E28-8B9C-4BFAC53732BD}"/>
              </a:ext>
            </a:extLst>
          </p:cNvPr>
          <p:cNvSpPr>
            <a:spLocks noChangeArrowheads="1"/>
          </p:cNvSpPr>
          <p:nvPr/>
        </p:nvSpPr>
        <p:spPr bwMode="auto">
          <a:xfrm>
            <a:off x="84334" y="3585774"/>
            <a:ext cx="5307058" cy="2251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pt-BR" sz="2400" b="1" dirty="0">
                <a:solidFill>
                  <a:prstClr val="black"/>
                </a:solidFill>
                <a:latin typeface="Calibri" panose="020F0502020204030204"/>
              </a:rPr>
              <a:t>“Desenvolver opções para proteger e mitigar o impacto de derramamentos </a:t>
            </a:r>
          </a:p>
          <a:p>
            <a:pPr>
              <a:lnSpc>
                <a:spcPct val="150000"/>
              </a:lnSpc>
            </a:pPr>
            <a:r>
              <a:rPr lang="pt-BR" sz="2400" b="1" dirty="0">
                <a:solidFill>
                  <a:prstClr val="black"/>
                </a:solidFill>
                <a:latin typeface="Calibri" panose="020F0502020204030204"/>
              </a:rPr>
              <a:t>de petróleo associada à perfuração offshore.”</a:t>
            </a:r>
          </a:p>
        </p:txBody>
      </p:sp>
      <p:pic>
        <p:nvPicPr>
          <p:cNvPr id="12" name="Picture 30">
            <a:extLst>
              <a:ext uri="{FF2B5EF4-FFF2-40B4-BE49-F238E27FC236}">
                <a16:creationId xmlns:a16="http://schemas.microsoft.com/office/drawing/2014/main" id="{69FD75B9-9362-44AF-BAC6-6B2CDEDAE365}"/>
              </a:ext>
            </a:extLst>
          </p:cNvPr>
          <p:cNvPicPr/>
          <p:nvPr/>
        </p:nvPicPr>
        <p:blipFill>
          <a:blip r:embed="rId2">
            <a:clrChange>
              <a:clrFrom>
                <a:srgbClr val="FFFFFF"/>
              </a:clrFrom>
              <a:clrTo>
                <a:srgbClr val="FFFFFF">
                  <a:alpha val="0"/>
                </a:srgbClr>
              </a:clrTo>
            </a:clrChange>
          </a:blip>
          <a:srcRect/>
          <a:stretch>
            <a:fillRect/>
          </a:stretch>
        </p:blipFill>
        <p:spPr bwMode="auto">
          <a:xfrm>
            <a:off x="5049018" y="288485"/>
            <a:ext cx="2835356" cy="6285035"/>
          </a:xfrm>
          <a:prstGeom prst="rect">
            <a:avLst/>
          </a:prstGeom>
          <a:noFill/>
        </p:spPr>
      </p:pic>
      <p:sp>
        <p:nvSpPr>
          <p:cNvPr id="13" name="Rectangle 4">
            <a:extLst>
              <a:ext uri="{FF2B5EF4-FFF2-40B4-BE49-F238E27FC236}">
                <a16:creationId xmlns:a16="http://schemas.microsoft.com/office/drawing/2014/main" id="{B3C8D486-7B70-456C-899C-A373DFCCBE8B}"/>
              </a:ext>
            </a:extLst>
          </p:cNvPr>
          <p:cNvSpPr>
            <a:spLocks noChangeArrowheads="1"/>
          </p:cNvSpPr>
          <p:nvPr/>
        </p:nvSpPr>
        <p:spPr bwMode="auto">
          <a:xfrm>
            <a:off x="8011531" y="1941192"/>
            <a:ext cx="3704219" cy="1429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2000" i="0" u="none" strike="noStrike" kern="1200" cap="none" spc="0" normalizeH="0" baseline="0" noProof="0" dirty="0">
                <a:ln>
                  <a:noFill/>
                </a:ln>
                <a:solidFill>
                  <a:prstClr val="black"/>
                </a:solidFill>
                <a:effectLst/>
                <a:uLnTx/>
                <a:uFillTx/>
                <a:latin typeface="Calibri" panose="020F0502020204030204"/>
                <a:ea typeface="+mn-ea"/>
                <a:cs typeface="+mn-cs"/>
              </a:rPr>
              <a:t>O capítulo 9, apresenta os recomendações </a:t>
            </a:r>
            <a:r>
              <a:rPr lang="pt-BR" sz="2000" dirty="0">
                <a:solidFill>
                  <a:prstClr val="black"/>
                </a:solidFill>
                <a:latin typeface="Calibri" panose="020F0502020204030204"/>
              </a:rPr>
              <a:t>agrupadas em</a:t>
            </a:r>
          </a:p>
          <a:p>
            <a:pPr marL="0" marR="0" lvl="0" indent="0" algn="l" defTabSz="914400" rtl="0" eaLnBrk="1" fontAlgn="auto" latinLnBrk="0" hangingPunct="1">
              <a:lnSpc>
                <a:spcPct val="150000"/>
              </a:lnSpc>
              <a:spcBef>
                <a:spcPts val="0"/>
              </a:spcBef>
              <a:spcAft>
                <a:spcPts val="0"/>
              </a:spcAft>
              <a:buClrTx/>
              <a:buSzTx/>
              <a:buFontTx/>
              <a:buNone/>
              <a:tabLst/>
              <a:defRPr/>
            </a:pPr>
            <a:r>
              <a:rPr lang="pt-BR" sz="2000" dirty="0">
                <a:solidFill>
                  <a:prstClr val="black"/>
                </a:solidFill>
                <a:latin typeface="Calibri" panose="020F0502020204030204"/>
              </a:rPr>
              <a:t> 7 áreas diferentes</a:t>
            </a:r>
            <a:r>
              <a:rPr kumimoji="0" lang="pt-BR" sz="200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pt-BR" altLang="pt-BR"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76225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11772138" cy="2472005"/>
          </a:xfrm>
        </p:spPr>
        <p:txBody>
          <a:bodyPr>
            <a:noAutofit/>
          </a:bodyPr>
          <a:lstStyle/>
          <a:p>
            <a:pPr marL="0" indent="0">
              <a:lnSpc>
                <a:spcPct val="150000"/>
              </a:lnSpc>
              <a:buNone/>
            </a:pPr>
            <a:r>
              <a:rPr lang="pt-BR" sz="2400" dirty="0"/>
              <a:t>Este capítulo 9, apresenta as recomendações da Comissão para abordar as causas e consequências do derrame com foco no papel do governo (recomendações direcionadas à indústria são apresentados no Capítulo 8). </a:t>
            </a:r>
          </a:p>
          <a:p>
            <a:pPr marL="0" indent="0">
              <a:lnSpc>
                <a:spcPct val="150000"/>
              </a:lnSpc>
              <a:buNone/>
            </a:pPr>
            <a:r>
              <a:rPr lang="pt-BR" sz="2400" dirty="0"/>
              <a:t>As recomendações refletem a autoridade soberana e abrangente do governo tanto como proprietário do fundo do mar, como o regulador das atividades, com a responsabilidade primordial para gerenciar e proteger os valiosos recursos, em nome das gerações atuais e futuras de americanos. Eles estão agrupados em áreas distintas sete:</a:t>
            </a:r>
          </a:p>
          <a:p>
            <a:pPr marL="0" indent="0" eaLnBrk="0" fontAlgn="base" hangingPunct="0">
              <a:lnSpc>
                <a:spcPct val="150000"/>
              </a:lnSpc>
              <a:spcBef>
                <a:spcPct val="0"/>
              </a:spcBef>
              <a:spcAft>
                <a:spcPct val="0"/>
              </a:spcAft>
              <a:buNone/>
            </a:pPr>
            <a:endParaRPr lang="pt-PT" altLang="pt-BR" sz="2400" dirty="0">
              <a:solidFill>
                <a:srgbClr val="222222"/>
              </a:solidFill>
              <a:cs typeface="Arial" panose="020B0604020202020204" pitchFamily="34" charset="0"/>
            </a:endParaRPr>
          </a:p>
        </p:txBody>
      </p:sp>
    </p:spTree>
    <p:extLst>
      <p:ext uri="{BB962C8B-B14F-4D97-AF65-F5344CB8AC3E}">
        <p14:creationId xmlns:p14="http://schemas.microsoft.com/office/powerpoint/2010/main" val="3342969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11772138" cy="2472005"/>
          </a:xfrm>
        </p:spPr>
        <p:txBody>
          <a:bodyPr>
            <a:noAutofit/>
          </a:bodyPr>
          <a:lstStyle/>
          <a:p>
            <a:pPr marL="0" indent="0">
              <a:lnSpc>
                <a:spcPct val="150000"/>
              </a:lnSpc>
              <a:buNone/>
            </a:pPr>
            <a:r>
              <a:rPr lang="pt-BR" sz="3200" dirty="0"/>
              <a:t>As recomendações estão agrupados em áreas distintas sete:</a:t>
            </a:r>
          </a:p>
          <a:p>
            <a:pPr>
              <a:lnSpc>
                <a:spcPct val="150000"/>
              </a:lnSpc>
            </a:pPr>
            <a:r>
              <a:rPr lang="pt-BR" sz="2400" dirty="0"/>
              <a:t>Melhorar a segurança das operações offshore</a:t>
            </a:r>
          </a:p>
          <a:p>
            <a:pPr>
              <a:lnSpc>
                <a:spcPct val="150000"/>
              </a:lnSpc>
            </a:pPr>
            <a:r>
              <a:rPr lang="pt-BR" sz="2400" dirty="0"/>
              <a:t>Proteger o meio ambiente</a:t>
            </a:r>
          </a:p>
          <a:p>
            <a:pPr lvl="0">
              <a:lnSpc>
                <a:spcPct val="150000"/>
              </a:lnSpc>
            </a:pPr>
            <a:r>
              <a:rPr lang="pt-BR" sz="2400" dirty="0"/>
              <a:t>Fortalecimento da Resposta, Planejamento e Capacidade no derramamento de óleo;</a:t>
            </a:r>
          </a:p>
          <a:p>
            <a:pPr lvl="0">
              <a:lnSpc>
                <a:spcPct val="150000"/>
              </a:lnSpc>
            </a:pPr>
            <a:r>
              <a:rPr lang="pt-BR" sz="2400" dirty="0"/>
              <a:t>Melhorar as Capacidades de contenção de poços;</a:t>
            </a:r>
          </a:p>
          <a:p>
            <a:pPr lvl="0">
              <a:lnSpc>
                <a:spcPct val="150000"/>
              </a:lnSpc>
            </a:pPr>
            <a:r>
              <a:rPr lang="pt-BR" sz="2400" dirty="0"/>
              <a:t>Superando os impactos do vazamento da </a:t>
            </a:r>
            <a:r>
              <a:rPr lang="pt-BR" sz="2400" dirty="0" err="1"/>
              <a:t>Deepwater</a:t>
            </a:r>
            <a:r>
              <a:rPr lang="pt-BR" sz="2400" dirty="0"/>
              <a:t> </a:t>
            </a:r>
            <a:r>
              <a:rPr lang="pt-BR" sz="2400" dirty="0" err="1"/>
              <a:t>Horizon</a:t>
            </a:r>
            <a:r>
              <a:rPr lang="pt-BR" sz="2400" dirty="0"/>
              <a:t> e restaurar o Golfo</a:t>
            </a:r>
          </a:p>
          <a:p>
            <a:pPr lvl="0">
              <a:lnSpc>
                <a:spcPct val="150000"/>
              </a:lnSpc>
            </a:pPr>
            <a:r>
              <a:rPr lang="pt-BR" sz="2400" dirty="0"/>
              <a:t>Garantindo Responsabilidade Financeira</a:t>
            </a:r>
          </a:p>
          <a:p>
            <a:pPr lvl="0">
              <a:lnSpc>
                <a:spcPct val="150000"/>
              </a:lnSpc>
            </a:pPr>
            <a:r>
              <a:rPr lang="pt-BR" sz="2400" dirty="0"/>
              <a:t>Promover o envolvimento do Congresso para garantir uma perfuração offshore responsável; </a:t>
            </a:r>
            <a:endParaRPr lang="pt-PT" altLang="pt-BR" sz="2400" dirty="0">
              <a:solidFill>
                <a:srgbClr val="222222"/>
              </a:solidFill>
              <a:cs typeface="Arial" panose="020B0604020202020204" pitchFamily="34" charset="0"/>
            </a:endParaRPr>
          </a:p>
        </p:txBody>
      </p:sp>
    </p:spTree>
    <p:extLst>
      <p:ext uri="{BB962C8B-B14F-4D97-AF65-F5344CB8AC3E}">
        <p14:creationId xmlns:p14="http://schemas.microsoft.com/office/powerpoint/2010/main" val="5060727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11772138" cy="2472005"/>
          </a:xfrm>
        </p:spPr>
        <p:txBody>
          <a:bodyPr>
            <a:noAutofit/>
          </a:bodyPr>
          <a:lstStyle/>
          <a:p>
            <a:pPr marL="0" indent="0">
              <a:lnSpc>
                <a:spcPct val="150000"/>
              </a:lnSpc>
              <a:buNone/>
            </a:pPr>
            <a:r>
              <a:rPr lang="pt-BR" sz="3200" b="1" dirty="0"/>
              <a:t>A. Melhorar a segurança das operações offshore</a:t>
            </a:r>
            <a:endParaRPr lang="pt-BR" sz="3200" dirty="0"/>
          </a:p>
          <a:p>
            <a:pPr marL="0" indent="0">
              <a:buNone/>
            </a:pPr>
            <a:r>
              <a:rPr lang="pt-BR" sz="2400" b="1" dirty="0"/>
              <a:t>1. A necessidade de uma nova abordagem para avaliação e gestão de riscos</a:t>
            </a:r>
            <a:endParaRPr lang="pt-BR" sz="2400" dirty="0"/>
          </a:p>
          <a:p>
            <a:pPr>
              <a:lnSpc>
                <a:spcPct val="150000"/>
              </a:lnSpc>
            </a:pPr>
            <a:r>
              <a:rPr lang="pt-BR" sz="2000" dirty="0"/>
              <a:t>A1: O Departamento do Interior deve complementar o programa de gestão de risco com normas de segurança e de prevenção da poluição desenvolvidas pelos pares internacionais de regulamentação;</a:t>
            </a:r>
          </a:p>
          <a:p>
            <a:pPr>
              <a:lnSpc>
                <a:spcPct val="150000"/>
              </a:lnSpc>
            </a:pPr>
            <a:r>
              <a:rPr lang="pt-BR" sz="2000" dirty="0"/>
              <a:t>A2: O Departamento do Interior deve desenvolver uma política proativa e baseada em riscos,  para o desempenho específico de instalações e operações.</a:t>
            </a:r>
          </a:p>
          <a:p>
            <a:pPr>
              <a:lnSpc>
                <a:spcPct val="150000"/>
              </a:lnSpc>
            </a:pPr>
            <a:r>
              <a:rPr lang="pt-BR" sz="2000" dirty="0"/>
              <a:t>A3: Trabalho com o Fórum das Entidades Reguladoras Internacionais e outras organizações, o Congresso e o Departamento do Interior deve identificar os setores da perfuração, produção e padrões de resposta a emergências que melhor </a:t>
            </a:r>
            <a:r>
              <a:rPr lang="pt-BR" sz="2000" dirty="0" err="1"/>
              <a:t>protegam</a:t>
            </a:r>
            <a:r>
              <a:rPr lang="pt-BR" sz="2000" dirty="0"/>
              <a:t> os trabalhadores offshore proteger e o meio ambiente, e iniciar novas normas e revisões para preencher  as lacunas e corrigir deficiências. </a:t>
            </a:r>
          </a:p>
        </p:txBody>
      </p:sp>
    </p:spTree>
    <p:extLst>
      <p:ext uri="{BB962C8B-B14F-4D97-AF65-F5344CB8AC3E}">
        <p14:creationId xmlns:p14="http://schemas.microsoft.com/office/powerpoint/2010/main" val="251190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3">
            <a:extLst>
              <a:ext uri="{FF2B5EF4-FFF2-40B4-BE49-F238E27FC236}">
                <a16:creationId xmlns:a16="http://schemas.microsoft.com/office/drawing/2014/main" id="{42652E5B-529F-4BE8-A4E1-F8FD21E17F2B}"/>
              </a:ext>
            </a:extLst>
          </p:cNvPr>
          <p:cNvSpPr>
            <a:spLocks noChangeArrowheads="1"/>
          </p:cNvSpPr>
          <p:nvPr/>
        </p:nvSpPr>
        <p:spPr bwMode="auto">
          <a:xfrm>
            <a:off x="421852" y="1769322"/>
            <a:ext cx="11348295" cy="386459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PT" altLang="pt-BR" sz="2400" b="1" i="0" u="none" strike="noStrike" kern="1200" cap="none" spc="0" normalizeH="0" baseline="0" noProof="0" dirty="0">
                <a:ln>
                  <a:noFill/>
                </a:ln>
                <a:solidFill>
                  <a:srgbClr val="222222"/>
                </a:solidFill>
                <a:effectLst/>
                <a:uLnTx/>
                <a:uFillTx/>
                <a:ea typeface="+mn-ea"/>
                <a:cs typeface="+mn-cs"/>
              </a:rPr>
              <a:t>Prefácio </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pt-PT" altLang="pt-BR" sz="2400" b="0" i="0" u="none" strike="noStrike" kern="1200" cap="none" spc="0" normalizeH="0" baseline="0" noProof="0" dirty="0">
                <a:ln>
                  <a:noFill/>
                </a:ln>
                <a:solidFill>
                  <a:srgbClr val="222222"/>
                </a:solidFill>
                <a:effectLst/>
                <a:uLnTx/>
                <a:uFillTx/>
                <a:ea typeface="+mn-ea"/>
                <a:cs typeface="+mn-cs"/>
              </a:rPr>
              <a:t>O ambiente de águas profundas é frio, escuro, distante e sob altas pressões - e os reservatórios de óleo e gás, quando encontrados, existem a pressões ainda mais altas (milhares de libras por polegada quadrada), aumentando os riscos, se um poço ficar fora de controle. O horizonte de águas profundas e Macondo bem ilustraram vividamente todos esses riscos muito reais. Quando uma falha acontece em tais profundidades, recuperar o controle é um formidável desafio de engenharia - e os custos do fracasso pode ser catastroficamente alto.</a:t>
            </a:r>
            <a:endParaRPr kumimoji="0" lang="pt-PT" altLang="pt-BR" sz="9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2932334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11772138" cy="2472005"/>
          </a:xfrm>
        </p:spPr>
        <p:txBody>
          <a:bodyPr>
            <a:noAutofit/>
          </a:bodyPr>
          <a:lstStyle/>
          <a:p>
            <a:pPr marL="0" indent="0">
              <a:lnSpc>
                <a:spcPct val="150000"/>
              </a:lnSpc>
              <a:buNone/>
            </a:pPr>
            <a:r>
              <a:rPr lang="pt-BR" sz="3200" b="1" dirty="0"/>
              <a:t>A. Melhorar a segurança das operações offshore</a:t>
            </a:r>
            <a:endParaRPr lang="pt-BR" sz="3200" dirty="0"/>
          </a:p>
          <a:p>
            <a:pPr marL="0" indent="0">
              <a:buNone/>
            </a:pPr>
            <a:r>
              <a:rPr lang="pt-BR" sz="2400" b="1" dirty="0"/>
              <a:t>2. A necessidade de uma nova agencia independente</a:t>
            </a:r>
            <a:endParaRPr lang="pt-BR" sz="2400" dirty="0"/>
          </a:p>
          <a:p>
            <a:pPr>
              <a:lnSpc>
                <a:spcPct val="150000"/>
              </a:lnSpc>
            </a:pPr>
            <a:r>
              <a:rPr lang="pt-BR" sz="2000" dirty="0"/>
              <a:t>A4: o Congresso e o Departamento do Interior devem criar uma agência independente dentro do Departamento do Interior com autoridade de supervisionar todos os aspectos de segurança de perfuração offshore (operacionais e profissionais), bem como a integridade estrutural e operacional de todas as instalações de produção de energia offshore, incluindo a produção de petróleo e gás e produção de energia renovável.</a:t>
            </a:r>
          </a:p>
          <a:p>
            <a:pPr>
              <a:lnSpc>
                <a:spcPct val="150000"/>
              </a:lnSpc>
            </a:pPr>
            <a:r>
              <a:rPr lang="pt-BR" sz="2000" dirty="0"/>
              <a:t>A5: o Congresso e o Departamento do Interior devem fornecer um mecanismo, de financiamento estável e seguro para as agências reguladoras, Guarda Costeira e NOAA, para garantir que elas possam exercer as suas funções, contratar engenheiros, inspetores, cientistas e socorristas. (Ver Recomendação G2).</a:t>
            </a:r>
          </a:p>
        </p:txBody>
      </p:sp>
    </p:spTree>
    <p:extLst>
      <p:ext uri="{BB962C8B-B14F-4D97-AF65-F5344CB8AC3E}">
        <p14:creationId xmlns:p14="http://schemas.microsoft.com/office/powerpoint/2010/main" val="9282533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11772138" cy="2472005"/>
          </a:xfrm>
        </p:spPr>
        <p:txBody>
          <a:bodyPr>
            <a:noAutofit/>
          </a:bodyPr>
          <a:lstStyle/>
          <a:p>
            <a:pPr marL="0" indent="0">
              <a:lnSpc>
                <a:spcPct val="150000"/>
              </a:lnSpc>
              <a:buNone/>
            </a:pPr>
            <a:r>
              <a:rPr lang="pt-BR" sz="3200" b="1" dirty="0"/>
              <a:t>B. Salvaguardando o Meio Ambiente</a:t>
            </a:r>
            <a:endParaRPr lang="pt-BR" sz="3200" dirty="0"/>
          </a:p>
          <a:p>
            <a:pPr marL="0" indent="0">
              <a:lnSpc>
                <a:spcPct val="150000"/>
              </a:lnSpc>
              <a:buNone/>
            </a:pPr>
            <a:r>
              <a:rPr lang="pt-BR" sz="2400" b="1" dirty="0"/>
              <a:t>1. A necessidade de revisar e fortalecer as políticas e práticas da NEPA no Contexto de perfuração offshore</a:t>
            </a:r>
          </a:p>
          <a:p>
            <a:pPr>
              <a:lnSpc>
                <a:spcPct val="150000"/>
              </a:lnSpc>
            </a:pPr>
            <a:r>
              <a:rPr lang="pt-BR" sz="2000" dirty="0"/>
              <a:t>B1: O Conselho de Qualidade Ambiental e o Departamento do Interior devem revisar e fortalecer as políticas,  práticas e procedimentos do NEPA para melhorar o nível de análise ambiental, a transparência e consistência em todas as fases do planejamento, locação, exploração e desenvolvimento do OCS.</a:t>
            </a:r>
          </a:p>
        </p:txBody>
      </p:sp>
    </p:spTree>
    <p:extLst>
      <p:ext uri="{BB962C8B-B14F-4D97-AF65-F5344CB8AC3E}">
        <p14:creationId xmlns:p14="http://schemas.microsoft.com/office/powerpoint/2010/main" val="20941117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11772138" cy="2472005"/>
          </a:xfrm>
        </p:spPr>
        <p:txBody>
          <a:bodyPr>
            <a:noAutofit/>
          </a:bodyPr>
          <a:lstStyle/>
          <a:p>
            <a:pPr marL="0" indent="0">
              <a:lnSpc>
                <a:spcPct val="150000"/>
              </a:lnSpc>
              <a:buNone/>
            </a:pPr>
            <a:r>
              <a:rPr lang="pt-BR" sz="3200" b="1" dirty="0"/>
              <a:t>B. Salvaguardando o Meio Ambiente</a:t>
            </a:r>
            <a:endParaRPr lang="pt-BR" sz="3200" dirty="0"/>
          </a:p>
          <a:p>
            <a:pPr marL="0" indent="0">
              <a:buNone/>
            </a:pPr>
            <a:r>
              <a:rPr lang="pt-BR" sz="2400" b="1" dirty="0"/>
              <a:t>2. A Necessidade de Maior interação entre agências</a:t>
            </a:r>
            <a:endParaRPr lang="pt-BR" sz="2400" dirty="0"/>
          </a:p>
          <a:p>
            <a:pPr>
              <a:lnSpc>
                <a:spcPct val="150000"/>
              </a:lnSpc>
            </a:pPr>
            <a:r>
              <a:rPr lang="pt-BR" sz="2000" dirty="0"/>
              <a:t>B2: O Departamento do Interior deve reduzir o risco para o meio ambiente das atividades OCS de petróleo e gás OCS através do fortalecimento as consultas científicas e interagências;</a:t>
            </a:r>
          </a:p>
          <a:p>
            <a:pPr>
              <a:lnSpc>
                <a:spcPct val="150000"/>
              </a:lnSpc>
            </a:pPr>
            <a:r>
              <a:rPr lang="pt-BR" sz="2000" dirty="0"/>
              <a:t>B3: Congresso, aprovando legislação, e o Departamento do Interior, através de contrato de locação, devem exigir que a indústria de petróleo e gás a paguem taxas que apoiam a ciência ambiental e revisão regulatória relacionados com atividades de petróleo e gás; (Ver Recomendação G2).</a:t>
            </a:r>
          </a:p>
          <a:p>
            <a:pPr>
              <a:lnSpc>
                <a:spcPct val="150000"/>
              </a:lnSpc>
            </a:pPr>
            <a:endParaRPr lang="pt-BR" sz="2000" dirty="0"/>
          </a:p>
        </p:txBody>
      </p:sp>
    </p:spTree>
    <p:extLst>
      <p:ext uri="{BB962C8B-B14F-4D97-AF65-F5344CB8AC3E}">
        <p14:creationId xmlns:p14="http://schemas.microsoft.com/office/powerpoint/2010/main" val="16193563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11772138" cy="2472005"/>
          </a:xfrm>
        </p:spPr>
        <p:txBody>
          <a:bodyPr>
            <a:noAutofit/>
          </a:bodyPr>
          <a:lstStyle/>
          <a:p>
            <a:pPr marL="0" indent="0">
              <a:lnSpc>
                <a:spcPct val="150000"/>
              </a:lnSpc>
              <a:buNone/>
            </a:pPr>
            <a:r>
              <a:rPr lang="pt-BR" sz="3200" b="1" dirty="0"/>
              <a:t>C. Fortalecimento do Planejamento, e a capacidade de Resposta ao derramamento de óleo</a:t>
            </a:r>
            <a:endParaRPr lang="pt-BR" sz="3200" dirty="0"/>
          </a:p>
          <a:p>
            <a:pPr marL="0" indent="0">
              <a:lnSpc>
                <a:spcPct val="150000"/>
              </a:lnSpc>
              <a:buNone/>
            </a:pPr>
            <a:r>
              <a:rPr lang="pt-BR" sz="2400" b="1" dirty="0"/>
              <a:t>1. A necessidade de um Planejamento Aprimorado para dar resposta aos derramamento de óleo</a:t>
            </a:r>
          </a:p>
          <a:p>
            <a:pPr>
              <a:lnSpc>
                <a:spcPct val="150000"/>
              </a:lnSpc>
            </a:pPr>
            <a:r>
              <a:rPr lang="pt-BR" sz="2000" dirty="0"/>
              <a:t>C1: O Departamento do Interior deve criar um ambiente rigoroso e transparente de análise de risco de derramamento de óleo, e um processo de planejamento para o desenvolvimento e implementação de uma melhor resposta ao vazamento de óleo.</a:t>
            </a:r>
          </a:p>
          <a:p>
            <a:pPr>
              <a:lnSpc>
                <a:spcPct val="150000"/>
              </a:lnSpc>
            </a:pPr>
            <a:endParaRPr lang="pt-BR" sz="2000" dirty="0"/>
          </a:p>
          <a:p>
            <a:pPr>
              <a:lnSpc>
                <a:spcPct val="150000"/>
              </a:lnSpc>
            </a:pPr>
            <a:endParaRPr lang="pt-BR" sz="2000" dirty="0"/>
          </a:p>
        </p:txBody>
      </p:sp>
    </p:spTree>
    <p:extLst>
      <p:ext uri="{BB962C8B-B14F-4D97-AF65-F5344CB8AC3E}">
        <p14:creationId xmlns:p14="http://schemas.microsoft.com/office/powerpoint/2010/main" val="34857353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11772138" cy="2472005"/>
          </a:xfrm>
        </p:spPr>
        <p:txBody>
          <a:bodyPr>
            <a:noAutofit/>
          </a:bodyPr>
          <a:lstStyle/>
          <a:p>
            <a:pPr marL="0" indent="0">
              <a:lnSpc>
                <a:spcPct val="150000"/>
              </a:lnSpc>
              <a:buNone/>
            </a:pPr>
            <a:r>
              <a:rPr lang="pt-BR" sz="3200" b="1" dirty="0"/>
              <a:t>C. Fortalecimento do Planejamento, e a capacidade de Resposta ao derramamento de óleo</a:t>
            </a:r>
            <a:endParaRPr lang="pt-BR" sz="3200" dirty="0"/>
          </a:p>
          <a:p>
            <a:pPr marL="0" indent="0">
              <a:lnSpc>
                <a:spcPct val="150000"/>
              </a:lnSpc>
              <a:buNone/>
            </a:pPr>
            <a:r>
              <a:rPr lang="pt-PT" altLang="pt-BR" sz="2400" b="1" dirty="0"/>
              <a:t>2. A necessidade de uma nova abordagem para lidar com derramamentos de importância nacional</a:t>
            </a:r>
          </a:p>
          <a:p>
            <a:pPr>
              <a:lnSpc>
                <a:spcPct val="150000"/>
              </a:lnSpc>
            </a:pPr>
            <a:r>
              <a:rPr lang="pt-BR" sz="2000" dirty="0"/>
              <a:t>C2: A EPA e a Guarda Costeira devem estabelecer planos e procedimentos distintos para responder a um “derrame de importância nacional.”</a:t>
            </a:r>
          </a:p>
          <a:p>
            <a:pPr>
              <a:lnSpc>
                <a:spcPct val="150000"/>
              </a:lnSpc>
            </a:pPr>
            <a:endParaRPr lang="pt-BR" sz="2000" dirty="0"/>
          </a:p>
        </p:txBody>
      </p:sp>
    </p:spTree>
    <p:extLst>
      <p:ext uri="{BB962C8B-B14F-4D97-AF65-F5344CB8AC3E}">
        <p14:creationId xmlns:p14="http://schemas.microsoft.com/office/powerpoint/2010/main" val="2836336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11772138" cy="2472005"/>
          </a:xfrm>
        </p:spPr>
        <p:txBody>
          <a:bodyPr>
            <a:noAutofit/>
          </a:bodyPr>
          <a:lstStyle/>
          <a:p>
            <a:pPr marL="0" indent="0">
              <a:lnSpc>
                <a:spcPct val="150000"/>
              </a:lnSpc>
              <a:buNone/>
            </a:pPr>
            <a:r>
              <a:rPr lang="pt-BR" sz="3200" b="1" dirty="0"/>
              <a:t>C. Fortalecimento do Planejamento, e a capacidade de Resposta ao derramamento de óleo</a:t>
            </a:r>
            <a:endParaRPr lang="pt-BR" sz="3200" dirty="0"/>
          </a:p>
          <a:p>
            <a:pPr marL="0" indent="0">
              <a:buNone/>
            </a:pPr>
            <a:r>
              <a:rPr lang="pt-BR" sz="2400" b="1" dirty="0"/>
              <a:t>3. A necessidade de fortalecer o envolvimento estatal e local</a:t>
            </a:r>
          </a:p>
          <a:p>
            <a:pPr>
              <a:lnSpc>
                <a:spcPct val="150000"/>
              </a:lnSpc>
            </a:pPr>
            <a:r>
              <a:rPr lang="pt-BR" sz="2000" dirty="0"/>
              <a:t>C3: A EPA e a Guarda Costeira devem reforçar o envolvimento do Estado e local em planos de contingência ao derramamento de óleo e formação e criando mecanismo para a participação local no planejamento e respostas ao derramamento, semelhantes à conselhos consultivos os Cidadãos Regionais mandatado pela Lei de Poluição de Petróleo de 1990.</a:t>
            </a:r>
          </a:p>
          <a:p>
            <a:pPr>
              <a:lnSpc>
                <a:spcPct val="150000"/>
              </a:lnSpc>
            </a:pPr>
            <a:endParaRPr lang="pt-BR" sz="2000" dirty="0"/>
          </a:p>
        </p:txBody>
      </p:sp>
    </p:spTree>
    <p:extLst>
      <p:ext uri="{BB962C8B-B14F-4D97-AF65-F5344CB8AC3E}">
        <p14:creationId xmlns:p14="http://schemas.microsoft.com/office/powerpoint/2010/main" val="35774232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11772138" cy="2472005"/>
          </a:xfrm>
        </p:spPr>
        <p:txBody>
          <a:bodyPr>
            <a:noAutofit/>
          </a:bodyPr>
          <a:lstStyle/>
          <a:p>
            <a:pPr marL="0" indent="0">
              <a:lnSpc>
                <a:spcPct val="150000"/>
              </a:lnSpc>
              <a:buNone/>
            </a:pPr>
            <a:r>
              <a:rPr lang="pt-BR" sz="3200" b="1" dirty="0"/>
              <a:t>C. Fortalecimento do Planejamento, e a capacidade de Resposta ao derramamento de óleo</a:t>
            </a:r>
            <a:endParaRPr lang="pt-BR" sz="3200" dirty="0"/>
          </a:p>
          <a:p>
            <a:pPr marL="0" indent="0">
              <a:lnSpc>
                <a:spcPct val="150000"/>
              </a:lnSpc>
              <a:buNone/>
            </a:pPr>
            <a:r>
              <a:rPr lang="pt-BR" sz="2400" b="1" dirty="0"/>
              <a:t>4. A necessidade de maior pesquisa e desenvolvimento para melhorar as respostas ao derramamento</a:t>
            </a:r>
            <a:endParaRPr lang="pt-BR" sz="2400" dirty="0"/>
          </a:p>
          <a:p>
            <a:pPr>
              <a:lnSpc>
                <a:spcPct val="150000"/>
              </a:lnSpc>
            </a:pPr>
            <a:r>
              <a:rPr lang="pt-BR" sz="2000" dirty="0"/>
              <a:t>C4: Congresso deve fornecer financiamento obrigatório para P&amp;D para vazamento de óleo e fornecer incentivos para P&amp;D no setor privado.</a:t>
            </a:r>
          </a:p>
          <a:p>
            <a:pPr>
              <a:lnSpc>
                <a:spcPct val="150000"/>
              </a:lnSpc>
            </a:pPr>
            <a:endParaRPr lang="pt-BR" sz="2000" dirty="0"/>
          </a:p>
        </p:txBody>
      </p:sp>
    </p:spTree>
    <p:extLst>
      <p:ext uri="{BB962C8B-B14F-4D97-AF65-F5344CB8AC3E}">
        <p14:creationId xmlns:p14="http://schemas.microsoft.com/office/powerpoint/2010/main" val="22982043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11772138" cy="2472005"/>
          </a:xfrm>
        </p:spPr>
        <p:txBody>
          <a:bodyPr>
            <a:noAutofit/>
          </a:bodyPr>
          <a:lstStyle/>
          <a:p>
            <a:pPr marL="0" indent="0">
              <a:lnSpc>
                <a:spcPct val="150000"/>
              </a:lnSpc>
              <a:buNone/>
            </a:pPr>
            <a:r>
              <a:rPr lang="pt-BR" sz="3200" b="1" dirty="0"/>
              <a:t>C. Fortalecimento do Planejamento, e a capacidade de Resposta ao derramamento de óleo</a:t>
            </a:r>
            <a:endParaRPr lang="pt-BR" sz="3200" dirty="0"/>
          </a:p>
          <a:p>
            <a:pPr marL="0" indent="0">
              <a:buNone/>
            </a:pPr>
            <a:r>
              <a:rPr lang="pt-BR" sz="2400" b="1" dirty="0"/>
              <a:t>5. A necessidade de novos regulamentos para o uso de dispersantes</a:t>
            </a:r>
          </a:p>
          <a:p>
            <a:pPr>
              <a:lnSpc>
                <a:spcPct val="150000"/>
              </a:lnSpc>
            </a:pPr>
            <a:r>
              <a:rPr lang="pt-BR" sz="2000" dirty="0"/>
              <a:t>C5: A EPA deve atualizar e revisar periodicamente os seus protocolos de testes de dispersantes, e modificar o processo de </a:t>
            </a:r>
            <a:r>
              <a:rPr lang="pt-BR" sz="2000" dirty="0" err="1"/>
              <a:t>pré-aprovação</a:t>
            </a:r>
            <a:r>
              <a:rPr lang="pt-BR" sz="2000" dirty="0"/>
              <a:t> para incluir a duração temporal, o alcance espacial, e o volume do derramamento.</a:t>
            </a:r>
          </a:p>
          <a:p>
            <a:pPr>
              <a:lnSpc>
                <a:spcPct val="150000"/>
              </a:lnSpc>
            </a:pPr>
            <a:endParaRPr lang="pt-BR" sz="2000" dirty="0"/>
          </a:p>
        </p:txBody>
      </p:sp>
    </p:spTree>
    <p:extLst>
      <p:ext uri="{BB962C8B-B14F-4D97-AF65-F5344CB8AC3E}">
        <p14:creationId xmlns:p14="http://schemas.microsoft.com/office/powerpoint/2010/main" val="36705996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11772138" cy="2472005"/>
          </a:xfrm>
        </p:spPr>
        <p:txBody>
          <a:bodyPr>
            <a:noAutofit/>
          </a:bodyPr>
          <a:lstStyle/>
          <a:p>
            <a:pPr marL="0" indent="0">
              <a:lnSpc>
                <a:spcPct val="150000"/>
              </a:lnSpc>
              <a:buNone/>
            </a:pPr>
            <a:r>
              <a:rPr lang="pt-BR" sz="3200" b="1" dirty="0"/>
              <a:t>C. Fortalecimento do Planejamento, e a capacidade de Resposta ao derramamento de óleo</a:t>
            </a:r>
            <a:endParaRPr lang="pt-BR" sz="3200" dirty="0"/>
          </a:p>
          <a:p>
            <a:pPr marL="0" indent="0">
              <a:lnSpc>
                <a:spcPct val="150000"/>
              </a:lnSpc>
              <a:buNone/>
            </a:pPr>
            <a:r>
              <a:rPr lang="pt-BR" sz="2400" b="1" dirty="0"/>
              <a:t>6. A necessidade de reavaliar o uso de barreiras offshore Barreira em resposta ao derramamento </a:t>
            </a:r>
          </a:p>
          <a:p>
            <a:pPr>
              <a:lnSpc>
                <a:spcPct val="150000"/>
              </a:lnSpc>
            </a:pPr>
            <a:r>
              <a:rPr lang="pt-BR" sz="2000" dirty="0"/>
              <a:t>C6: A Guarda Costeira deve emitir orientações para estabelecer que barreiras não serão autorizadas como medida de resposta ao vazamento de óleo no Plano de Contingência Nacional ou qualquer Plano de Contingência da área.</a:t>
            </a:r>
          </a:p>
          <a:p>
            <a:pPr>
              <a:lnSpc>
                <a:spcPct val="150000"/>
              </a:lnSpc>
            </a:pPr>
            <a:endParaRPr lang="pt-BR" sz="2000" dirty="0"/>
          </a:p>
        </p:txBody>
      </p:sp>
    </p:spTree>
    <p:extLst>
      <p:ext uri="{BB962C8B-B14F-4D97-AF65-F5344CB8AC3E}">
        <p14:creationId xmlns:p14="http://schemas.microsoft.com/office/powerpoint/2010/main" val="22421831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11772138" cy="2472005"/>
          </a:xfrm>
        </p:spPr>
        <p:txBody>
          <a:bodyPr>
            <a:noAutofit/>
          </a:bodyPr>
          <a:lstStyle/>
          <a:p>
            <a:pPr marL="0" indent="0">
              <a:lnSpc>
                <a:spcPct val="150000"/>
              </a:lnSpc>
              <a:buNone/>
            </a:pPr>
            <a:r>
              <a:rPr lang="pt-BR" sz="3200" b="1" dirty="0"/>
              <a:t>D. Avançando nas Capacidades de contenção de poços</a:t>
            </a:r>
          </a:p>
          <a:p>
            <a:pPr marL="514350" indent="-514350">
              <a:lnSpc>
                <a:spcPct val="150000"/>
              </a:lnSpc>
              <a:buAutoNum type="arabicPeriod"/>
            </a:pPr>
            <a:r>
              <a:rPr lang="pt-BR" sz="2400" b="1" dirty="0"/>
              <a:t>A necessidade do governo desenvolver competências em controle dos poços</a:t>
            </a:r>
          </a:p>
          <a:p>
            <a:pPr>
              <a:lnSpc>
                <a:spcPct val="150000"/>
              </a:lnSpc>
            </a:pPr>
            <a:r>
              <a:rPr lang="pt-BR" sz="2000" dirty="0"/>
              <a:t>D1: A Equipe Nacional de Resposta deve desenvolver e manter e conhecimentos dentro do governo federal para supervisionar os esforços de controle de poços.</a:t>
            </a:r>
          </a:p>
          <a:p>
            <a:pPr marL="0" indent="0">
              <a:lnSpc>
                <a:spcPct val="150000"/>
              </a:lnSpc>
              <a:buNone/>
            </a:pPr>
            <a:endParaRPr lang="pt-BR" sz="2000" dirty="0"/>
          </a:p>
          <a:p>
            <a:pPr marL="0" indent="0">
              <a:lnSpc>
                <a:spcPct val="150000"/>
              </a:lnSpc>
              <a:buNone/>
            </a:pPr>
            <a:r>
              <a:rPr lang="pt-BR" sz="2400" b="1" dirty="0"/>
              <a:t>2. A necessidade de reforçar a preparação para derramamentos de Indústria</a:t>
            </a:r>
          </a:p>
          <a:p>
            <a:pPr marL="0" indent="0">
              <a:lnSpc>
                <a:spcPct val="150000"/>
              </a:lnSpc>
              <a:buNone/>
            </a:pPr>
            <a:r>
              <a:rPr lang="pt-BR" sz="2000" dirty="0"/>
              <a:t>D2: O Departamento do Interior deve exigir que os operadores offshore tenham planos detalhados para controle dos poços como parte de seus planos de resposta a derramamento de óleo e dos pedidos de licenças para perfurar.</a:t>
            </a:r>
          </a:p>
          <a:p>
            <a:pPr>
              <a:lnSpc>
                <a:spcPct val="150000"/>
              </a:lnSpc>
            </a:pPr>
            <a:endParaRPr lang="pt-BR" sz="2000" dirty="0"/>
          </a:p>
          <a:p>
            <a:pPr>
              <a:lnSpc>
                <a:spcPct val="150000"/>
              </a:lnSpc>
            </a:pPr>
            <a:endParaRPr lang="pt-BR" sz="2000" dirty="0"/>
          </a:p>
        </p:txBody>
      </p:sp>
    </p:spTree>
    <p:extLst>
      <p:ext uri="{BB962C8B-B14F-4D97-AF65-F5344CB8AC3E}">
        <p14:creationId xmlns:p14="http://schemas.microsoft.com/office/powerpoint/2010/main" val="335861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26953-5AAE-4336-89FB-532BAD1A0837}"/>
              </a:ext>
            </a:extLst>
          </p:cNvPr>
          <p:cNvSpPr>
            <a:spLocks noGrp="1" noChangeArrowheads="1"/>
          </p:cNvSpPr>
          <p:nvPr>
            <p:ph idx="1"/>
          </p:nvPr>
        </p:nvSpPr>
        <p:spPr bwMode="auto">
          <a:xfrm>
            <a:off x="151986" y="948952"/>
            <a:ext cx="13834621" cy="589598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pt-PT" altLang="pt-BR" sz="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BR" sz="800" b="0" i="0" u="none" strike="noStrike" cap="none" normalizeH="0" baseline="0" dirty="0">
              <a:ln>
                <a:noFill/>
              </a:ln>
              <a:solidFill>
                <a:schemeClr val="tx1"/>
              </a:solidFill>
              <a:effectLst/>
              <a:latin typeface="Arial" panose="020B0604020202020204" pitchFamily="34" charset="0"/>
            </a:endParaRPr>
          </a:p>
          <a:p>
            <a:pPr marL="0" lvl="0" indent="0" eaLnBrk="0" fontAlgn="base" hangingPunct="0">
              <a:lnSpc>
                <a:spcPct val="100000"/>
              </a:lnSpc>
              <a:spcBef>
                <a:spcPct val="0"/>
              </a:spcBef>
              <a:spcAft>
                <a:spcPct val="0"/>
              </a:spcAft>
              <a:buNone/>
            </a:pPr>
            <a:endParaRPr lang="pt-PT" altLang="pt-BR" sz="2100" dirty="0">
              <a:solidFill>
                <a:srgbClr val="222222"/>
              </a:solidFill>
              <a:latin typeface="inherit"/>
            </a:endParaRPr>
          </a:p>
          <a:p>
            <a:pPr marL="0" indent="0">
              <a:buNone/>
            </a:pPr>
            <a:r>
              <a:rPr lang="pt-BR" sz="2100" dirty="0">
                <a:solidFill>
                  <a:srgbClr val="222222"/>
                </a:solidFill>
                <a:latin typeface="inherit"/>
              </a:rPr>
              <a:t>A Comissão examinou em grande detalhe o que deu errado na própria plataforma. </a:t>
            </a:r>
          </a:p>
          <a:p>
            <a:pPr marL="0" indent="0">
              <a:buNone/>
            </a:pPr>
            <a:r>
              <a:rPr lang="pt-BR" sz="2100" dirty="0">
                <a:solidFill>
                  <a:srgbClr val="222222"/>
                </a:solidFill>
                <a:latin typeface="inherit"/>
              </a:rPr>
              <a:t>Nossa equipe de investigação descobriu uma riqueza de informações específicas </a:t>
            </a:r>
          </a:p>
          <a:p>
            <a:pPr marL="0" indent="0">
              <a:buNone/>
            </a:pPr>
            <a:r>
              <a:rPr lang="pt-BR" sz="2100" dirty="0">
                <a:solidFill>
                  <a:srgbClr val="222222"/>
                </a:solidFill>
                <a:latin typeface="inherit"/>
              </a:rPr>
              <a:t>que aumenta muito a nossa compreensão dos fatores que levaram à explosão. O relatório publicado </a:t>
            </a:r>
          </a:p>
          <a:p>
            <a:pPr marL="0" indent="0">
              <a:buNone/>
            </a:pPr>
            <a:r>
              <a:rPr lang="pt-BR" sz="2100" dirty="0">
                <a:solidFill>
                  <a:srgbClr val="222222"/>
                </a:solidFill>
                <a:latin typeface="inherit"/>
              </a:rPr>
              <a:t>separadamente do chefe conselho (um resumo dos resultados é apresentada no Capítulo 4) </a:t>
            </a:r>
          </a:p>
          <a:p>
            <a:pPr marL="0" indent="0">
              <a:buNone/>
            </a:pPr>
            <a:r>
              <a:rPr lang="pt-BR" sz="2100" dirty="0">
                <a:solidFill>
                  <a:srgbClr val="222222"/>
                </a:solidFill>
                <a:latin typeface="inherit"/>
              </a:rPr>
              <a:t>oferece a mais completa conta ainda do que aconteceu na plataforma e por quê. </a:t>
            </a:r>
          </a:p>
          <a:p>
            <a:pPr marL="0" indent="0">
              <a:buNone/>
            </a:pPr>
            <a:r>
              <a:rPr lang="pt-BR" sz="2100" dirty="0">
                <a:solidFill>
                  <a:srgbClr val="222222"/>
                </a:solidFill>
                <a:latin typeface="inherit"/>
              </a:rPr>
              <a:t>Há temas recorrentes de sinais de alerta perdidas, falta de compartilhar informações, e uma falta geral de apreço </a:t>
            </a:r>
          </a:p>
          <a:p>
            <a:pPr marL="0" indent="0">
              <a:buNone/>
            </a:pPr>
            <a:r>
              <a:rPr lang="pt-BR" sz="2100" dirty="0">
                <a:solidFill>
                  <a:srgbClr val="222222"/>
                </a:solidFill>
                <a:latin typeface="inherit"/>
              </a:rPr>
              <a:t>para os riscos envolvidos. Na opinião da Comissão, estes resultados destacam a importância da cultura organizacional </a:t>
            </a:r>
          </a:p>
          <a:p>
            <a:pPr marL="0" indent="0">
              <a:buNone/>
            </a:pPr>
            <a:r>
              <a:rPr lang="pt-BR" sz="2100" dirty="0">
                <a:solidFill>
                  <a:srgbClr val="222222"/>
                </a:solidFill>
                <a:latin typeface="inherit"/>
              </a:rPr>
              <a:t>e um compromisso consistente com a segurança por parte da indústria, desde os mais altos níveis de gestão em baixo.*</a:t>
            </a:r>
          </a:p>
          <a:p>
            <a:pPr marL="0" indent="0">
              <a:buNone/>
            </a:pPr>
            <a:r>
              <a:rPr lang="pt-BR" sz="2100" dirty="0">
                <a:solidFill>
                  <a:srgbClr val="222222"/>
                </a:solidFill>
                <a:latin typeface="inherit"/>
              </a:rPr>
              <a:t> </a:t>
            </a:r>
          </a:p>
          <a:p>
            <a:pPr marL="0" indent="0">
              <a:buNone/>
            </a:pPr>
            <a:r>
              <a:rPr lang="pt-BR" sz="2100" dirty="0">
                <a:solidFill>
                  <a:srgbClr val="222222"/>
                </a:solidFill>
                <a:latin typeface="inherit"/>
              </a:rPr>
              <a:t>Mas essa complacência afetados governo, bem como a indústria. A Comissão documentou as fraquezas e as insuficiências </a:t>
            </a:r>
          </a:p>
          <a:p>
            <a:pPr marL="0" indent="0">
              <a:buNone/>
            </a:pPr>
            <a:r>
              <a:rPr lang="pt-BR" sz="2100" dirty="0">
                <a:solidFill>
                  <a:srgbClr val="222222"/>
                </a:solidFill>
                <a:latin typeface="inherit"/>
              </a:rPr>
              <a:t>da regulamentação federal e supervisão, e fez importantes recomendações para mudanças na autoridade legal, regulamentos, </a:t>
            </a:r>
          </a:p>
          <a:p>
            <a:pPr marL="0" indent="0">
              <a:buNone/>
            </a:pPr>
            <a:r>
              <a:rPr lang="pt-BR" sz="2100" dirty="0">
                <a:solidFill>
                  <a:srgbClr val="222222"/>
                </a:solidFill>
                <a:latin typeface="inherit"/>
              </a:rPr>
              <a:t>investimentos em conhecimento e gerenciamento.</a:t>
            </a:r>
          </a:p>
          <a:p>
            <a:pPr marL="0" lvl="0" indent="0" eaLnBrk="0" fontAlgn="base" hangingPunct="0">
              <a:lnSpc>
                <a:spcPct val="100000"/>
              </a:lnSpc>
              <a:spcBef>
                <a:spcPct val="0"/>
              </a:spcBef>
              <a:spcAft>
                <a:spcPct val="0"/>
              </a:spcAft>
              <a:buNone/>
            </a:pPr>
            <a:endParaRPr lang="pt-PT" altLang="pt-BR" sz="2100" dirty="0">
              <a:solidFill>
                <a:srgbClr val="222222"/>
              </a:solidFill>
              <a:latin typeface="inherit"/>
            </a:endParaRPr>
          </a:p>
        </p:txBody>
      </p:sp>
    </p:spTree>
    <p:extLst>
      <p:ext uri="{BB962C8B-B14F-4D97-AF65-F5344CB8AC3E}">
        <p14:creationId xmlns:p14="http://schemas.microsoft.com/office/powerpoint/2010/main" val="14428830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11772138" cy="2472005"/>
          </a:xfrm>
        </p:spPr>
        <p:txBody>
          <a:bodyPr>
            <a:noAutofit/>
          </a:bodyPr>
          <a:lstStyle/>
          <a:p>
            <a:pPr marL="0" indent="0">
              <a:lnSpc>
                <a:spcPct val="150000"/>
              </a:lnSpc>
              <a:buNone/>
            </a:pPr>
            <a:r>
              <a:rPr lang="pt-BR" sz="3200" b="1" dirty="0"/>
              <a:t>D. Avançando nas Capacidades de contenção de poços</a:t>
            </a:r>
          </a:p>
          <a:p>
            <a:pPr marL="0" indent="0">
              <a:lnSpc>
                <a:spcPct val="150000"/>
              </a:lnSpc>
              <a:buNone/>
            </a:pPr>
            <a:r>
              <a:rPr lang="pt-BR" sz="2400" b="1" dirty="0"/>
              <a:t>3. A necessidade de melhorar a capacidade de desenvolver estimativas precisas de vazão</a:t>
            </a:r>
            <a:endParaRPr lang="pt-BR" sz="2400" dirty="0"/>
          </a:p>
          <a:p>
            <a:pPr marL="0" indent="0">
              <a:lnSpc>
                <a:spcPct val="150000"/>
              </a:lnSpc>
              <a:buNone/>
            </a:pPr>
            <a:r>
              <a:rPr lang="pt-BR" sz="2400" dirty="0"/>
              <a:t>D3: A Equipe Nacional de Resposta deve desenvolver e manter conhecimento dentro do governo federal para obter estimativas precisas de vazão ou volume de derramamento no início de um esforço de controle do poço.</a:t>
            </a:r>
          </a:p>
          <a:p>
            <a:pPr>
              <a:lnSpc>
                <a:spcPct val="150000"/>
              </a:lnSpc>
            </a:pPr>
            <a:endParaRPr lang="pt-BR" sz="2000" dirty="0"/>
          </a:p>
          <a:p>
            <a:pPr>
              <a:lnSpc>
                <a:spcPct val="150000"/>
              </a:lnSpc>
            </a:pPr>
            <a:endParaRPr lang="pt-BR" sz="2000" dirty="0"/>
          </a:p>
        </p:txBody>
      </p:sp>
    </p:spTree>
    <p:extLst>
      <p:ext uri="{BB962C8B-B14F-4D97-AF65-F5344CB8AC3E}">
        <p14:creationId xmlns:p14="http://schemas.microsoft.com/office/powerpoint/2010/main" val="24931610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11772138" cy="2472005"/>
          </a:xfrm>
        </p:spPr>
        <p:txBody>
          <a:bodyPr>
            <a:noAutofit/>
          </a:bodyPr>
          <a:lstStyle/>
          <a:p>
            <a:pPr marL="0" indent="0">
              <a:lnSpc>
                <a:spcPct val="150000"/>
              </a:lnSpc>
              <a:buNone/>
            </a:pPr>
            <a:r>
              <a:rPr lang="pt-BR" sz="3200" b="1" dirty="0"/>
              <a:t>D. Avançando nas Capacidades de contenção de poços</a:t>
            </a:r>
          </a:p>
          <a:p>
            <a:pPr marL="0" indent="0">
              <a:lnSpc>
                <a:spcPct val="150000"/>
              </a:lnSpc>
              <a:buNone/>
            </a:pPr>
            <a:r>
              <a:rPr lang="pt-BR" sz="2400" b="1" dirty="0"/>
              <a:t>4. A Necessidade de um projeto para um processo mais robusto na operação dos poços</a:t>
            </a:r>
          </a:p>
          <a:p>
            <a:pPr>
              <a:lnSpc>
                <a:spcPct val="150000"/>
              </a:lnSpc>
            </a:pPr>
            <a:r>
              <a:rPr lang="pt-BR" sz="2400" dirty="0"/>
              <a:t>D4: O Departamento do Interior deve exigir dos operadores offshore a aprovação de um projeto ou proposta para demostrar que:</a:t>
            </a:r>
          </a:p>
          <a:p>
            <a:pPr lvl="1">
              <a:lnSpc>
                <a:spcPct val="150000"/>
              </a:lnSpc>
            </a:pPr>
            <a:r>
              <a:rPr lang="pt-BR" dirty="0"/>
              <a:t>Os componentes dos poços, incluindo pilhas BOP, são equipados com sensores ou outras ferramentas para obter informação de diagnóstico precisas, por exemplo, em relação a pressões e a posição dos aríetes BOP.</a:t>
            </a:r>
          </a:p>
          <a:p>
            <a:pPr lvl="1">
              <a:lnSpc>
                <a:spcPct val="150000"/>
              </a:lnSpc>
            </a:pPr>
            <a:r>
              <a:rPr lang="pt-BR" dirty="0"/>
              <a:t>Os poços  são projetados para mitigar riscos para a integridade do poço durante o pós-explosão e os esforços de contenção</a:t>
            </a:r>
          </a:p>
          <a:p>
            <a:pPr>
              <a:lnSpc>
                <a:spcPct val="150000"/>
              </a:lnSpc>
            </a:pPr>
            <a:endParaRPr lang="pt-BR" sz="2000" dirty="0"/>
          </a:p>
          <a:p>
            <a:pPr>
              <a:lnSpc>
                <a:spcPct val="150000"/>
              </a:lnSpc>
            </a:pPr>
            <a:endParaRPr lang="pt-BR" sz="2000" dirty="0"/>
          </a:p>
        </p:txBody>
      </p:sp>
    </p:spTree>
    <p:extLst>
      <p:ext uri="{BB962C8B-B14F-4D97-AF65-F5344CB8AC3E}">
        <p14:creationId xmlns:p14="http://schemas.microsoft.com/office/powerpoint/2010/main" val="8107336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11772138" cy="2472005"/>
          </a:xfrm>
        </p:spPr>
        <p:txBody>
          <a:bodyPr>
            <a:noAutofit/>
          </a:bodyPr>
          <a:lstStyle/>
          <a:p>
            <a:pPr marL="0" indent="0">
              <a:lnSpc>
                <a:spcPct val="150000"/>
              </a:lnSpc>
              <a:buNone/>
            </a:pPr>
            <a:r>
              <a:rPr lang="pt-BR" sz="3200" b="1" dirty="0"/>
              <a:t>E. A superação dos impactos do vazamento da </a:t>
            </a:r>
            <a:r>
              <a:rPr lang="pt-BR" sz="3200" b="1" dirty="0" err="1"/>
              <a:t>Deepwater</a:t>
            </a:r>
            <a:r>
              <a:rPr lang="pt-BR" sz="3200" b="1" dirty="0"/>
              <a:t> </a:t>
            </a:r>
            <a:r>
              <a:rPr lang="pt-BR" sz="3200" b="1" dirty="0" err="1"/>
              <a:t>Horizon</a:t>
            </a:r>
            <a:r>
              <a:rPr lang="pt-BR" sz="3200" b="1" dirty="0"/>
              <a:t> e a restauração do Golfo</a:t>
            </a:r>
          </a:p>
          <a:p>
            <a:pPr marL="0" indent="0">
              <a:lnSpc>
                <a:spcPct val="150000"/>
              </a:lnSpc>
              <a:buNone/>
            </a:pPr>
            <a:r>
              <a:rPr lang="pt-BR" sz="2400" b="1" dirty="0"/>
              <a:t>1. A necessidade de uma melhor compreensão dos impactos derramamento de óleo, particularmente no ambiente de aguas profundas</a:t>
            </a:r>
          </a:p>
          <a:p>
            <a:pPr marL="0" indent="0">
              <a:lnSpc>
                <a:spcPct val="150000"/>
              </a:lnSpc>
              <a:buNone/>
            </a:pPr>
            <a:endParaRPr lang="pt-BR" sz="2400" b="1" dirty="0"/>
          </a:p>
          <a:p>
            <a:pPr>
              <a:lnSpc>
                <a:spcPct val="150000"/>
              </a:lnSpc>
            </a:pPr>
            <a:r>
              <a:rPr lang="pt-BR" sz="2400" dirty="0"/>
              <a:t>E1: A Guarda Costeira, através da Coordenação Federal, deve fornecer cientistas com acesso oportuno à zona de resposta para que eles possam realizar investigação científica independente durante uma resposta ao vazamento de óleo e monitoramento a longo prazo no futuro</a:t>
            </a:r>
            <a:endParaRPr lang="pt-BR" sz="2000" dirty="0"/>
          </a:p>
          <a:p>
            <a:pPr>
              <a:lnSpc>
                <a:spcPct val="150000"/>
              </a:lnSpc>
            </a:pPr>
            <a:endParaRPr lang="pt-BR" sz="2000" dirty="0"/>
          </a:p>
        </p:txBody>
      </p:sp>
    </p:spTree>
    <p:extLst>
      <p:ext uri="{BB962C8B-B14F-4D97-AF65-F5344CB8AC3E}">
        <p14:creationId xmlns:p14="http://schemas.microsoft.com/office/powerpoint/2010/main" val="41716289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11772138" cy="2472005"/>
          </a:xfrm>
        </p:spPr>
        <p:txBody>
          <a:bodyPr>
            <a:noAutofit/>
          </a:bodyPr>
          <a:lstStyle/>
          <a:p>
            <a:pPr marL="0" indent="0">
              <a:lnSpc>
                <a:spcPct val="150000"/>
              </a:lnSpc>
              <a:buNone/>
            </a:pPr>
            <a:r>
              <a:rPr lang="pt-BR" sz="3200" b="1" dirty="0"/>
              <a:t>E. A superação dos impactos do vazamento da </a:t>
            </a:r>
            <a:r>
              <a:rPr lang="pt-BR" sz="3200" b="1" dirty="0" err="1"/>
              <a:t>Deepwater</a:t>
            </a:r>
            <a:r>
              <a:rPr lang="pt-BR" sz="3200" b="1" dirty="0"/>
              <a:t> </a:t>
            </a:r>
            <a:r>
              <a:rPr lang="pt-BR" sz="3200" b="1" dirty="0" err="1"/>
              <a:t>Horizon</a:t>
            </a:r>
            <a:r>
              <a:rPr lang="pt-BR" sz="3200" b="1" dirty="0"/>
              <a:t> e a restauração do Golfo</a:t>
            </a:r>
          </a:p>
          <a:p>
            <a:pPr marL="0" indent="0">
              <a:lnSpc>
                <a:spcPct val="150000"/>
              </a:lnSpc>
              <a:buNone/>
            </a:pPr>
            <a:r>
              <a:rPr lang="pt-BR" sz="2400" b="1" dirty="0"/>
              <a:t>2. A necessidade de restauração compensatória justa e transparente com base em avaliações dos danos dos recursos naturais</a:t>
            </a:r>
          </a:p>
          <a:p>
            <a:pPr marL="0" indent="0">
              <a:lnSpc>
                <a:spcPct val="150000"/>
              </a:lnSpc>
              <a:buNone/>
            </a:pPr>
            <a:endParaRPr lang="pt-BR" sz="2400" b="1" dirty="0"/>
          </a:p>
          <a:p>
            <a:pPr>
              <a:lnSpc>
                <a:spcPct val="150000"/>
              </a:lnSpc>
            </a:pPr>
            <a:r>
              <a:rPr lang="pt-BR" sz="2400" dirty="0"/>
              <a:t>E2: Deve-se assegurar que a reparação compensatória no processo de avaliação dos danos aos recursos naturais é transparente e adequada</a:t>
            </a:r>
          </a:p>
          <a:p>
            <a:pPr>
              <a:lnSpc>
                <a:spcPct val="150000"/>
              </a:lnSpc>
            </a:pPr>
            <a:endParaRPr lang="pt-BR" sz="2000" dirty="0"/>
          </a:p>
        </p:txBody>
      </p:sp>
    </p:spTree>
    <p:extLst>
      <p:ext uri="{BB962C8B-B14F-4D97-AF65-F5344CB8AC3E}">
        <p14:creationId xmlns:p14="http://schemas.microsoft.com/office/powerpoint/2010/main" val="3604456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11772138" cy="2472005"/>
          </a:xfrm>
        </p:spPr>
        <p:txBody>
          <a:bodyPr>
            <a:noAutofit/>
          </a:bodyPr>
          <a:lstStyle/>
          <a:p>
            <a:pPr marL="0" indent="0">
              <a:lnSpc>
                <a:spcPct val="150000"/>
              </a:lnSpc>
              <a:buNone/>
            </a:pPr>
            <a:r>
              <a:rPr lang="pt-BR" sz="3200" b="1" dirty="0"/>
              <a:t>E. A superação dos impactos do vazamento da </a:t>
            </a:r>
            <a:r>
              <a:rPr lang="pt-BR" sz="3200" b="1" dirty="0" err="1"/>
              <a:t>Deepwater</a:t>
            </a:r>
            <a:r>
              <a:rPr lang="pt-BR" sz="3200" b="1" dirty="0"/>
              <a:t> </a:t>
            </a:r>
            <a:r>
              <a:rPr lang="pt-BR" sz="3200" b="1" dirty="0" err="1"/>
              <a:t>Horizon</a:t>
            </a:r>
            <a:r>
              <a:rPr lang="pt-BR" sz="3200" b="1" dirty="0"/>
              <a:t> e a restauração do Golfo</a:t>
            </a:r>
          </a:p>
          <a:p>
            <a:pPr marL="0" indent="0">
              <a:lnSpc>
                <a:spcPct val="150000"/>
              </a:lnSpc>
              <a:buNone/>
            </a:pPr>
            <a:r>
              <a:rPr lang="pt-BR" sz="2400" b="1" dirty="0"/>
              <a:t>3. A necessidade de lidar com os impactos na saúde humana, especialmente entre os trabalhadores e nas comunidades afetadas</a:t>
            </a:r>
          </a:p>
          <a:p>
            <a:pPr marL="0" indent="0">
              <a:lnSpc>
                <a:spcPct val="150000"/>
              </a:lnSpc>
              <a:buNone/>
            </a:pPr>
            <a:endParaRPr lang="pt-BR" sz="2400" b="1" dirty="0"/>
          </a:p>
          <a:p>
            <a:pPr>
              <a:lnSpc>
                <a:spcPct val="150000"/>
              </a:lnSpc>
            </a:pPr>
            <a:r>
              <a:rPr lang="pt-BR" sz="2400" dirty="0"/>
              <a:t>E3: A EPA deve desenvolver planos e procedimentos para tratar os impactos na saúde humana durante um derrame de importância nacional.</a:t>
            </a:r>
          </a:p>
          <a:p>
            <a:pPr>
              <a:lnSpc>
                <a:spcPct val="150000"/>
              </a:lnSpc>
            </a:pPr>
            <a:endParaRPr lang="pt-BR" sz="2000" dirty="0"/>
          </a:p>
        </p:txBody>
      </p:sp>
    </p:spTree>
    <p:extLst>
      <p:ext uri="{BB962C8B-B14F-4D97-AF65-F5344CB8AC3E}">
        <p14:creationId xmlns:p14="http://schemas.microsoft.com/office/powerpoint/2010/main" val="882655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11772138" cy="2472005"/>
          </a:xfrm>
        </p:spPr>
        <p:txBody>
          <a:bodyPr>
            <a:noAutofit/>
          </a:bodyPr>
          <a:lstStyle/>
          <a:p>
            <a:pPr marL="0" indent="0">
              <a:lnSpc>
                <a:spcPct val="150000"/>
              </a:lnSpc>
              <a:buNone/>
            </a:pPr>
            <a:r>
              <a:rPr lang="pt-BR" sz="3200" b="1" dirty="0"/>
              <a:t>E. A superação dos impactos do vazamento da </a:t>
            </a:r>
            <a:r>
              <a:rPr lang="pt-BR" sz="3200" b="1" dirty="0" err="1"/>
              <a:t>Deepwater</a:t>
            </a:r>
            <a:r>
              <a:rPr lang="pt-BR" sz="3200" b="1" dirty="0"/>
              <a:t> </a:t>
            </a:r>
            <a:r>
              <a:rPr lang="pt-BR" sz="3200" b="1" dirty="0" err="1"/>
              <a:t>Horizon</a:t>
            </a:r>
            <a:r>
              <a:rPr lang="pt-BR" sz="3200" b="1" dirty="0"/>
              <a:t> e a restauração do Golfo</a:t>
            </a:r>
          </a:p>
          <a:p>
            <a:pPr marL="0" indent="0">
              <a:lnSpc>
                <a:spcPct val="150000"/>
              </a:lnSpc>
              <a:buNone/>
            </a:pPr>
            <a:r>
              <a:rPr lang="pt-BR" sz="2400" b="1" dirty="0"/>
              <a:t>4. A necessidade de restaurar a confiança do consumidor</a:t>
            </a:r>
            <a:endParaRPr lang="pt-BR" sz="2400" dirty="0"/>
          </a:p>
          <a:p>
            <a:pPr marL="0" indent="0">
              <a:lnSpc>
                <a:spcPct val="150000"/>
              </a:lnSpc>
              <a:buNone/>
            </a:pPr>
            <a:endParaRPr lang="pt-BR" sz="2400" b="1" dirty="0"/>
          </a:p>
          <a:p>
            <a:pPr>
              <a:lnSpc>
                <a:spcPct val="150000"/>
              </a:lnSpc>
            </a:pPr>
            <a:r>
              <a:rPr lang="pt-BR" sz="2400" dirty="0"/>
              <a:t>E4: Congresso, agências federais, e as partes responsáveis ​​devem tomar medidas para restaurar a confiança do consumidor na sequência de um derramamento de importância nacional.</a:t>
            </a:r>
          </a:p>
          <a:p>
            <a:pPr>
              <a:lnSpc>
                <a:spcPct val="150000"/>
              </a:lnSpc>
            </a:pPr>
            <a:endParaRPr lang="pt-BR" sz="2000" dirty="0"/>
          </a:p>
        </p:txBody>
      </p:sp>
    </p:spTree>
    <p:extLst>
      <p:ext uri="{BB962C8B-B14F-4D97-AF65-F5344CB8AC3E}">
        <p14:creationId xmlns:p14="http://schemas.microsoft.com/office/powerpoint/2010/main" val="1237677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11772138" cy="2472005"/>
          </a:xfrm>
        </p:spPr>
        <p:txBody>
          <a:bodyPr>
            <a:noAutofit/>
          </a:bodyPr>
          <a:lstStyle/>
          <a:p>
            <a:pPr marL="0" indent="0">
              <a:lnSpc>
                <a:spcPct val="150000"/>
              </a:lnSpc>
              <a:buNone/>
            </a:pPr>
            <a:r>
              <a:rPr lang="pt-BR" sz="3200" b="1" dirty="0"/>
              <a:t>E. A superação dos impactos do vazamento da </a:t>
            </a:r>
            <a:r>
              <a:rPr lang="pt-BR" sz="3200" b="1" dirty="0" err="1"/>
              <a:t>Deepwater</a:t>
            </a:r>
            <a:r>
              <a:rPr lang="pt-BR" sz="3200" b="1" dirty="0"/>
              <a:t> </a:t>
            </a:r>
            <a:r>
              <a:rPr lang="pt-BR" sz="3200" b="1" dirty="0" err="1"/>
              <a:t>Horizon</a:t>
            </a:r>
            <a:r>
              <a:rPr lang="pt-BR" sz="3200" b="1" dirty="0"/>
              <a:t> e a restauração do Golfo</a:t>
            </a:r>
          </a:p>
          <a:p>
            <a:pPr marL="0" indent="0">
              <a:lnSpc>
                <a:spcPct val="150000"/>
              </a:lnSpc>
              <a:buNone/>
            </a:pPr>
            <a:r>
              <a:rPr lang="pt-BR" sz="2400" b="1" dirty="0"/>
              <a:t>5. A necessidade de um esforço de restauração de longo prazo que seja bem financiado, cientificamente fundamentado,  sensível às necessidades regionais e as sugestões do público</a:t>
            </a:r>
          </a:p>
          <a:p>
            <a:pPr>
              <a:lnSpc>
                <a:spcPct val="150000"/>
              </a:lnSpc>
            </a:pPr>
            <a:r>
              <a:rPr lang="pt-BR" sz="2400" dirty="0"/>
              <a:t>E5: O Congresso deve dedicar 80 por cento das penalidades da Lei da Água limpa para a restauração de longo prazo do Golfo do México.</a:t>
            </a:r>
          </a:p>
          <a:p>
            <a:pPr>
              <a:lnSpc>
                <a:spcPct val="150000"/>
              </a:lnSpc>
            </a:pPr>
            <a:r>
              <a:rPr lang="pt-BR" sz="2400" dirty="0"/>
              <a:t>E6: O Congresso e agências federais e estaduais devem reforçar as capacidades organizacionais, financeiras, científicas e públicas necessárias para colocar o esforço  na restauração.</a:t>
            </a:r>
          </a:p>
          <a:p>
            <a:pPr>
              <a:lnSpc>
                <a:spcPct val="150000"/>
              </a:lnSpc>
            </a:pPr>
            <a:endParaRPr lang="pt-BR" sz="2000" dirty="0"/>
          </a:p>
        </p:txBody>
      </p:sp>
    </p:spTree>
    <p:extLst>
      <p:ext uri="{BB962C8B-B14F-4D97-AF65-F5344CB8AC3E}">
        <p14:creationId xmlns:p14="http://schemas.microsoft.com/office/powerpoint/2010/main" val="13069574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48412" y="261670"/>
            <a:ext cx="11772138" cy="2472005"/>
          </a:xfrm>
        </p:spPr>
        <p:txBody>
          <a:bodyPr>
            <a:noAutofit/>
          </a:bodyPr>
          <a:lstStyle/>
          <a:p>
            <a:pPr marL="0" indent="0">
              <a:lnSpc>
                <a:spcPct val="150000"/>
              </a:lnSpc>
              <a:buNone/>
            </a:pPr>
            <a:r>
              <a:rPr lang="pt-BR" sz="3200" b="1" dirty="0"/>
              <a:t>E. A superação dos impactos do vazamento da </a:t>
            </a:r>
            <a:r>
              <a:rPr lang="pt-BR" sz="3200" b="1" dirty="0" err="1"/>
              <a:t>Deepwater</a:t>
            </a:r>
            <a:r>
              <a:rPr lang="pt-BR" sz="3200" b="1" dirty="0"/>
              <a:t> </a:t>
            </a:r>
            <a:r>
              <a:rPr lang="pt-BR" sz="3200" b="1" dirty="0" err="1"/>
              <a:t>Horizon</a:t>
            </a:r>
            <a:r>
              <a:rPr lang="pt-BR" sz="3200" b="1" dirty="0"/>
              <a:t> e a restauração do Golfo</a:t>
            </a:r>
          </a:p>
          <a:p>
            <a:pPr marL="0" indent="0">
              <a:lnSpc>
                <a:spcPct val="150000"/>
              </a:lnSpc>
              <a:buNone/>
            </a:pPr>
            <a:r>
              <a:rPr lang="pt-BR" sz="2400" b="1" dirty="0"/>
              <a:t>6. A necessidade de melhores ferramentas para o equilíbrio dos interesses econômicos e ambientais no Golfo</a:t>
            </a:r>
          </a:p>
          <a:p>
            <a:pPr>
              <a:lnSpc>
                <a:spcPct val="150000"/>
              </a:lnSpc>
            </a:pPr>
            <a:r>
              <a:rPr lang="pt-BR" sz="2400" dirty="0"/>
              <a:t>E7: As agências federais apropriadas, incluindo EPA, Interior, e NOAA, e agencias de recursos naturais devem equilibrar melhor os interesses económicos e ambientais concentrados na região do Golfo daqui para frente. Isto incluiria melhor acompanhamento e aumento do uso de ferramentas sofisticadas, como o ordenamento do espaço costeiro e marinho. Muitas dessas ferramentas e capacidades também serão importantes para gerir as áreas dos OCS fora do Golfo.</a:t>
            </a:r>
          </a:p>
          <a:p>
            <a:pPr>
              <a:lnSpc>
                <a:spcPct val="150000"/>
              </a:lnSpc>
            </a:pPr>
            <a:endParaRPr lang="pt-BR" sz="2000" dirty="0"/>
          </a:p>
        </p:txBody>
      </p:sp>
    </p:spTree>
    <p:extLst>
      <p:ext uri="{BB962C8B-B14F-4D97-AF65-F5344CB8AC3E}">
        <p14:creationId xmlns:p14="http://schemas.microsoft.com/office/powerpoint/2010/main" val="20879102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09931" y="90161"/>
            <a:ext cx="11772138" cy="2472005"/>
          </a:xfrm>
        </p:spPr>
        <p:txBody>
          <a:bodyPr>
            <a:noAutofit/>
          </a:bodyPr>
          <a:lstStyle/>
          <a:p>
            <a:pPr marL="0" indent="0">
              <a:lnSpc>
                <a:spcPct val="150000"/>
              </a:lnSpc>
              <a:buNone/>
            </a:pPr>
            <a:r>
              <a:rPr lang="pt-BR" sz="3200" b="1" dirty="0"/>
              <a:t>F. Garantir e Assegurar a Responsabilidade Financeira</a:t>
            </a:r>
          </a:p>
          <a:p>
            <a:pPr marL="0" indent="0">
              <a:lnSpc>
                <a:spcPct val="150000"/>
              </a:lnSpc>
              <a:buNone/>
            </a:pPr>
            <a:endParaRPr lang="pt-BR" sz="3200" b="1" dirty="0"/>
          </a:p>
          <a:p>
            <a:pPr marL="514350" indent="-514350">
              <a:buAutoNum type="arabicPeriod"/>
            </a:pPr>
            <a:r>
              <a:rPr lang="pt-BR" sz="2400" b="1" dirty="0"/>
              <a:t>A necessidade de aumentar as limitações existentes na responsabilidade das partes </a:t>
            </a:r>
          </a:p>
          <a:p>
            <a:pPr marL="0" indent="0">
              <a:buNone/>
            </a:pPr>
            <a:endParaRPr lang="pt-BR" sz="2400" b="1" dirty="0"/>
          </a:p>
          <a:p>
            <a:pPr marL="0" indent="0">
              <a:lnSpc>
                <a:spcPct val="150000"/>
              </a:lnSpc>
              <a:buNone/>
            </a:pPr>
            <a:r>
              <a:rPr lang="pt-BR" sz="2400" dirty="0"/>
              <a:t>F1: O Congresso deve aumentar significativamente o limite de responsabilidade e requisitos de responsabilidade financeira para instalações offshore.</a:t>
            </a:r>
          </a:p>
          <a:p>
            <a:pPr marL="0" indent="0">
              <a:lnSpc>
                <a:spcPct val="150000"/>
              </a:lnSpc>
              <a:buNone/>
            </a:pPr>
            <a:r>
              <a:rPr lang="pt-BR" sz="2400" b="1" dirty="0"/>
              <a:t>2. A necessidade de aumentar os pagamentos do Fundo de Segurança  por derramamento de óleo </a:t>
            </a:r>
          </a:p>
          <a:p>
            <a:pPr marL="0" indent="0">
              <a:lnSpc>
                <a:spcPct val="150000"/>
              </a:lnSpc>
              <a:buNone/>
            </a:pPr>
            <a:r>
              <a:rPr lang="pt-BR" sz="2400" dirty="0"/>
              <a:t>F2: O Congresso deve aumentar o limite de pagamentos ao Fundo de Segurança aos responsáveis por incidente de derramamento de óleo.</a:t>
            </a:r>
          </a:p>
          <a:p>
            <a:pPr marL="0" indent="0">
              <a:lnSpc>
                <a:spcPct val="150000"/>
              </a:lnSpc>
              <a:buNone/>
            </a:pPr>
            <a:endParaRPr lang="pt-BR" sz="2400" dirty="0"/>
          </a:p>
          <a:p>
            <a:pPr>
              <a:lnSpc>
                <a:spcPct val="150000"/>
              </a:lnSpc>
            </a:pPr>
            <a:endParaRPr lang="pt-BR" sz="2000" dirty="0"/>
          </a:p>
        </p:txBody>
      </p:sp>
    </p:spTree>
    <p:extLst>
      <p:ext uri="{BB962C8B-B14F-4D97-AF65-F5344CB8AC3E}">
        <p14:creationId xmlns:p14="http://schemas.microsoft.com/office/powerpoint/2010/main" val="3114901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ço Reservado para Conteúdo 2">
            <a:extLst>
              <a:ext uri="{FF2B5EF4-FFF2-40B4-BE49-F238E27FC236}">
                <a16:creationId xmlns:a16="http://schemas.microsoft.com/office/drawing/2014/main" id="{4614A590-1C34-4F86-B9D2-B8466FBF332E}"/>
              </a:ext>
            </a:extLst>
          </p:cNvPr>
          <p:cNvSpPr>
            <a:spLocks noGrp="1"/>
          </p:cNvSpPr>
          <p:nvPr>
            <p:ph idx="1"/>
          </p:nvPr>
        </p:nvSpPr>
        <p:spPr>
          <a:xfrm>
            <a:off x="209931" y="90161"/>
            <a:ext cx="11772138" cy="2472005"/>
          </a:xfrm>
        </p:spPr>
        <p:txBody>
          <a:bodyPr>
            <a:noAutofit/>
          </a:bodyPr>
          <a:lstStyle/>
          <a:p>
            <a:pPr marL="0" indent="0">
              <a:lnSpc>
                <a:spcPct val="150000"/>
              </a:lnSpc>
              <a:buNone/>
            </a:pPr>
            <a:r>
              <a:rPr lang="pt-BR" sz="3200" b="1" dirty="0"/>
              <a:t>F. Garantir e Assegurar a Responsabilidade Financeira</a:t>
            </a:r>
          </a:p>
          <a:p>
            <a:pPr marL="0" indent="0">
              <a:lnSpc>
                <a:spcPct val="150000"/>
              </a:lnSpc>
              <a:buNone/>
            </a:pPr>
            <a:endParaRPr lang="pt-BR" sz="3200" b="1" dirty="0"/>
          </a:p>
          <a:p>
            <a:pPr marL="0" indent="0">
              <a:buNone/>
            </a:pPr>
            <a:r>
              <a:rPr lang="pt-BR" sz="2400" b="1" dirty="0"/>
              <a:t>3. A necessidade de melhorar a auditoria e o monitoramento do Risco</a:t>
            </a:r>
            <a:endParaRPr lang="pt-BR" sz="2400" dirty="0"/>
          </a:p>
          <a:p>
            <a:pPr marL="0" indent="0">
              <a:buNone/>
            </a:pPr>
            <a:endParaRPr lang="pt-BR" sz="2400" b="1" dirty="0"/>
          </a:p>
          <a:p>
            <a:pPr marL="0" indent="0">
              <a:lnSpc>
                <a:spcPct val="150000"/>
              </a:lnSpc>
              <a:buNone/>
            </a:pPr>
            <a:r>
              <a:rPr lang="pt-BR" sz="2400" dirty="0"/>
              <a:t>F3: O Departamento do Interior deve melhorar a auditoria e a avaliação do risco das atividades de perfuração offshore por participantes individuais (operador, perfurador e outras atividades de serviços). O Departamento do Interior, seguradoras ou outras entidades independentes devem avaliar e monitorar o risco de atividades de perfuração offshore para promover a melhor gestão de riscos em operações offshore e para desencorajar as empresas não qualificados de permanecer no mercado.</a:t>
            </a:r>
          </a:p>
          <a:p>
            <a:pPr marL="0" indent="0">
              <a:lnSpc>
                <a:spcPct val="150000"/>
              </a:lnSpc>
              <a:buNone/>
            </a:pPr>
            <a:endParaRPr lang="pt-BR" sz="2000" dirty="0"/>
          </a:p>
        </p:txBody>
      </p:sp>
    </p:spTree>
    <p:extLst>
      <p:ext uri="{BB962C8B-B14F-4D97-AF65-F5344CB8AC3E}">
        <p14:creationId xmlns:p14="http://schemas.microsoft.com/office/powerpoint/2010/main" val="371985306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4325</TotalTime>
  <Words>8083</Words>
  <Application>Microsoft Office PowerPoint</Application>
  <PresentationFormat>Widescreen</PresentationFormat>
  <Paragraphs>436</Paragraphs>
  <Slides>107</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107</vt:i4>
      </vt:variant>
    </vt:vector>
  </HeadingPairs>
  <TitlesOfParts>
    <vt:vector size="112" baseType="lpstr">
      <vt:lpstr>Arial</vt:lpstr>
      <vt:lpstr>Calibri</vt:lpstr>
      <vt:lpstr>Calibri Light</vt:lpstr>
      <vt:lpstr>inherit</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Aran Morales</dc:creator>
  <cp:lastModifiedBy>Aran Morales</cp:lastModifiedBy>
  <cp:revision>63</cp:revision>
  <dcterms:created xsi:type="dcterms:W3CDTF">2020-04-08T17:30:06Z</dcterms:created>
  <dcterms:modified xsi:type="dcterms:W3CDTF">2020-04-11T17:40:34Z</dcterms:modified>
</cp:coreProperties>
</file>